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1" r:id="rId5"/>
    <p:sldId id="257" r:id="rId6"/>
    <p:sldId id="259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20DE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45872F-13D1-3C75-7247-DB801D19C0A5}" v="225" dt="2021-02-17T14:35:31.506"/>
    <p1510:client id="{A8A9BBD3-4094-BE0A-5B45-5A1CDBA4BAA1}" v="1" dt="2021-02-17T14:35:55.3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7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1CA61-E0DF-4E92-A399-88E5101AB2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B68E5C-C955-4EB4-81DD-B1DE24C2B4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6" indent="0" algn="ctr">
              <a:buNone/>
              <a:defRPr sz="2000"/>
            </a:lvl2pPr>
            <a:lvl3pPr marL="914411" indent="0" algn="ctr">
              <a:buNone/>
              <a:defRPr sz="1801"/>
            </a:lvl3pPr>
            <a:lvl4pPr marL="1371617" indent="0" algn="ctr">
              <a:buNone/>
              <a:defRPr sz="1600"/>
            </a:lvl4pPr>
            <a:lvl5pPr marL="1828823" indent="0" algn="ctr">
              <a:buNone/>
              <a:defRPr sz="1600"/>
            </a:lvl5pPr>
            <a:lvl6pPr marL="2286029" indent="0" algn="ctr">
              <a:buNone/>
              <a:defRPr sz="1600"/>
            </a:lvl6pPr>
            <a:lvl7pPr marL="2743234" indent="0" algn="ctr">
              <a:buNone/>
              <a:defRPr sz="1600"/>
            </a:lvl7pPr>
            <a:lvl8pPr marL="3200440" indent="0" algn="ctr">
              <a:buNone/>
              <a:defRPr sz="1600"/>
            </a:lvl8pPr>
            <a:lvl9pPr marL="3657646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42428E-D81D-46E3-8405-E113A689F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8DE-ABDE-488F-8B45-E413F71203CC}" type="datetimeFigureOut">
              <a:rPr lang="en-GB" smtClean="0"/>
              <a:t>05/04/2022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66BABE-A70E-44A4-8602-279A6ADA5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231F1-E6B8-45C3-92CE-014534B9F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A9C77-78CE-40E4-9DEB-40844B5A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888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76DA0-FF28-48E8-9009-61DF19BF2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07671B-6984-434F-8673-EB42C5C33A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BE64F2-9162-4F2A-A544-8BB50D768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8DE-ABDE-488F-8B45-E413F71203CC}" type="datetimeFigureOut">
              <a:rPr lang="en-GB" smtClean="0"/>
              <a:t>05/04/2022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4281FB-A0EF-4584-9320-0EBFD0F41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760C34-CCB8-41BE-BB3C-40F6B264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A9C77-78CE-40E4-9DEB-40844B5A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843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183012-C011-42B8-AF3C-B34B2F143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2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71288A-6B1B-4CB1-BF55-4EAC333174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2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3pPr>
            <a:lvl4pPr marL="13716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9F770A-785F-48DF-85F2-62011EC03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8DE-ABDE-488F-8B45-E413F71203CC}" type="datetimeFigureOut">
              <a:rPr lang="en-GB" smtClean="0"/>
              <a:t>05/04/2022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5D2457-8882-418F-BD02-108233463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19097B-4995-44E9-A176-4AE3C1FB4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A9C77-78CE-40E4-9DEB-40844B5A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948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6D944-D6F9-49FD-B726-AAC676AC9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DAC079-ECD0-47D7-88BB-9C51E06234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284DC5-EA6E-43AE-8ACF-9D78A0BE4D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189F97-2A1C-4002-9290-031D66AF0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8DE-ABDE-488F-8B45-E413F71203CC}" type="datetimeFigureOut">
              <a:rPr lang="en-GB" smtClean="0"/>
              <a:t>05/04/2022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1C537C-A625-4672-80FD-D9A182252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2835DC-C957-4DE5-A08A-B86F92E1B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A9C77-78CE-40E4-9DEB-40844B5A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568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52AED-E533-424E-AF33-124B8DD5F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65ABF-7453-480D-B4A3-3A9651BBE0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EE6C88-4466-41A9-B74A-412E86A109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4105C-7A02-4DA2-BE23-15A6F4BBD6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E26B98E-29B1-4B2A-860D-D2670482AE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2" y="2505076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84925A-C210-487D-ADAB-1DA8864B7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8DE-ABDE-488F-8B45-E413F71203CC}" type="datetimeFigureOut">
              <a:rPr lang="en-GB" smtClean="0"/>
              <a:t>05/04/2022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B7E1EB-C398-41CB-AC98-029C5C1A6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1F3F9D-6CC5-4C44-A556-FDF9BCCFD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A9C77-78CE-40E4-9DEB-40844B5A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2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4F49C-6D26-4D69-9210-F14BE33C4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5D5A2B-42A3-4C4A-B32C-8B308AA6B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8DE-ABDE-488F-8B45-E413F71203CC}" type="datetimeFigureOut">
              <a:rPr lang="en-GB" smtClean="0"/>
              <a:t>05/04/2022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4EBEC4-1C04-4DF5-AB35-899A00927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0BF511-2BDC-4D52-B3CD-2F0F0E19A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A9C77-78CE-40E4-9DEB-40844B5A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744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3B8D34F-9DED-47FC-B06A-468F5CDD7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8DE-ABDE-488F-8B45-E413F71203CC}" type="datetimeFigureOut">
              <a:rPr lang="en-GB" smtClean="0"/>
              <a:t>05/04/2022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FD1470-B4AB-4FE0-9A17-54783AF24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64072A-2287-4BFE-909F-E0E3B8CB9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A9C77-78CE-40E4-9DEB-40844B5A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137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24F5A-03D8-44E2-84E5-48AA3D4D4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1943D3-D007-453E-B34C-34CB829E5B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1D871B-F955-4E9C-A9C2-659C4CEE98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40088C-0519-470D-850B-411D00983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8DE-ABDE-488F-8B45-E413F71203CC}" type="datetimeFigureOut">
              <a:rPr lang="en-GB" smtClean="0"/>
              <a:t>05/04/2022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7A9544-C7F2-4AD1-A15A-C31B8084D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8F7E94-A9A1-4F86-8F10-951B76E31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A9C77-78CE-40E4-9DEB-40844B5A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121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FEC8-F0AE-4420-A55E-B43149CE0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3DA122-62FA-4CC1-9B25-72E5245199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6" indent="0">
              <a:buNone/>
              <a:defRPr sz="2800"/>
            </a:lvl2pPr>
            <a:lvl3pPr marL="914411" indent="0">
              <a:buNone/>
              <a:defRPr sz="2400"/>
            </a:lvl3pPr>
            <a:lvl4pPr marL="1371617" indent="0">
              <a:buNone/>
              <a:defRPr sz="2000"/>
            </a:lvl4pPr>
            <a:lvl5pPr marL="1828823" indent="0">
              <a:buNone/>
              <a:defRPr sz="2000"/>
            </a:lvl5pPr>
            <a:lvl6pPr marL="2286029" indent="0">
              <a:buNone/>
              <a:defRPr sz="2000"/>
            </a:lvl6pPr>
            <a:lvl7pPr marL="2743234" indent="0">
              <a:buNone/>
              <a:defRPr sz="2000"/>
            </a:lvl7pPr>
            <a:lvl8pPr marL="3200440" indent="0">
              <a:buNone/>
              <a:defRPr sz="2000"/>
            </a:lvl8pPr>
            <a:lvl9pPr marL="3657646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D169AA-5E48-4050-8269-D8B1675B04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6DF342-00D9-4B89-92B1-FB69A8F03E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8DE-ABDE-488F-8B45-E413F71203CC}" type="datetimeFigureOut">
              <a:rPr lang="en-GB" smtClean="0"/>
              <a:t>05/04/2022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8DB834-4D5F-4ED1-9471-D9CD6C44A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8AE6CE-B756-4963-94F2-30A198696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A9C77-78CE-40E4-9DEB-40844B5A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148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794A28-1788-455D-872D-D2BCE1CD5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774C0D-BDA0-4765-8219-6B47E7F68E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3D41AF-7749-49E6-B549-C7CBDD2A7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8DE-ABDE-488F-8B45-E413F71203CC}" type="datetimeFigureOut">
              <a:rPr lang="en-GB" smtClean="0"/>
              <a:t>05/04/2022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2B2F3C-95DA-4E83-A2A6-2A24334CD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8F261C-7E61-461D-AA56-D3A023253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A9C77-78CE-40E4-9DEB-40844B5A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791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757257-0E21-4B56-8F2D-711BB55BCB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D148D5-2C2B-43CB-A3B2-19EADD9732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47CEC5-AF2E-4CDB-B132-A813AE20F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8DE-ABDE-488F-8B45-E413F71203CC}" type="datetimeFigureOut">
              <a:rPr lang="en-GB" smtClean="0"/>
              <a:t>05/04/2022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9EA018-D54F-49C3-B553-CB1F76B08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0090F-48A4-4177-8CA3-7467C6C27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A9C77-78CE-40E4-9DEB-40844B5A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008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CEFCF18-3F04-4B32-B69D-0A07D4016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20FB5B-707F-4AD5-86AE-3BD75B056D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6F329A-E615-483A-A001-91DF9FD5AA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18DE-ABDE-488F-8B45-E413F71203CC}" type="datetimeFigureOut">
              <a:rPr lang="en-GB" smtClean="0"/>
              <a:t>05/04/2022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CC6C4-57B1-4028-A3D8-C595ED93ED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47BCDB-782F-4F7C-A1D5-BDFF3A50A9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AA9C77-78CE-40E4-9DEB-40844B5A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22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11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4" indent="-228604" algn="l" defTabSz="914411" rtl="0" eaLnBrk="1" latinLnBrk="0" hangingPunct="1">
        <a:lnSpc>
          <a:spcPct val="90000"/>
        </a:lnSpc>
        <a:spcBef>
          <a:spcPts val="1001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9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15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21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27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32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38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44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49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6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11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17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23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29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34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40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46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10.png"/><Relationship Id="rId5" Type="http://schemas.openxmlformats.org/officeDocument/2006/relationships/image" Target="../media/image22.png"/><Relationship Id="rId10" Type="http://schemas.openxmlformats.org/officeDocument/2006/relationships/image" Target="../media/image26.jpeg"/><Relationship Id="rId4" Type="http://schemas.openxmlformats.org/officeDocument/2006/relationships/image" Target="../media/image21.png"/><Relationship Id="rId9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B930E28-00F2-4D1B-AD1C-D0236F3EFC69}"/>
              </a:ext>
            </a:extLst>
          </p:cNvPr>
          <p:cNvSpPr/>
          <p:nvPr/>
        </p:nvSpPr>
        <p:spPr>
          <a:xfrm>
            <a:off x="2623279" y="194872"/>
            <a:ext cx="6385810" cy="539646"/>
          </a:xfrm>
          <a:prstGeom prst="roundRect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i="1" dirty="0"/>
              <a:t>Sociology Walkthroughs</a:t>
            </a:r>
            <a:endParaRPr lang="en-GB" sz="3600" b="1" i="1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1804D3E-78E1-407B-9C50-BA146A73A9CF}"/>
              </a:ext>
            </a:extLst>
          </p:cNvPr>
          <p:cNvSpPr/>
          <p:nvPr/>
        </p:nvSpPr>
        <p:spPr>
          <a:xfrm>
            <a:off x="490391" y="974053"/>
            <a:ext cx="1763844" cy="1475281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Sequence concepts in small steps to build confidence</a:t>
            </a:r>
            <a:endParaRPr lang="en-GB" sz="14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EBF65B2-A094-4CA5-977C-A141CBF5028A}"/>
              </a:ext>
            </a:extLst>
          </p:cNvPr>
          <p:cNvSpPr/>
          <p:nvPr/>
        </p:nvSpPr>
        <p:spPr>
          <a:xfrm>
            <a:off x="3049398" y="1028704"/>
            <a:ext cx="1623936" cy="1475281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Live modelling and worked examples</a:t>
            </a:r>
            <a:endParaRPr lang="en-GB" sz="1400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F4AAC9B-E661-49AC-9F05-95E4D47729BC}"/>
              </a:ext>
            </a:extLst>
          </p:cNvPr>
          <p:cNvSpPr/>
          <p:nvPr/>
        </p:nvSpPr>
        <p:spPr>
          <a:xfrm>
            <a:off x="5499216" y="974054"/>
            <a:ext cx="1484026" cy="1475281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Provide scaffolds for difficult tasks</a:t>
            </a:r>
            <a:endParaRPr lang="en-GB" sz="140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DB0201C-9030-4CD2-9004-64E177A37E14}"/>
              </a:ext>
            </a:extLst>
          </p:cNvPr>
          <p:cNvSpPr/>
          <p:nvPr/>
        </p:nvSpPr>
        <p:spPr>
          <a:xfrm>
            <a:off x="7803638" y="974054"/>
            <a:ext cx="1484026" cy="1475280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Ask q’s and allow students to practice </a:t>
            </a:r>
            <a:endParaRPr lang="en-GB" sz="140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1EF6202-7E56-4C62-AAF5-1E9AAEF46A6F}"/>
              </a:ext>
            </a:extLst>
          </p:cNvPr>
          <p:cNvSpPr/>
          <p:nvPr/>
        </p:nvSpPr>
        <p:spPr>
          <a:xfrm>
            <a:off x="9995938" y="995591"/>
            <a:ext cx="1846289" cy="1475280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Check for understanding – what have you NOT understood</a:t>
            </a:r>
            <a:endParaRPr lang="en-GB" sz="1400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BAFB248-7BFA-40B8-BB49-44B8273A836B}"/>
              </a:ext>
            </a:extLst>
          </p:cNvPr>
          <p:cNvSpPr/>
          <p:nvPr/>
        </p:nvSpPr>
        <p:spPr>
          <a:xfrm>
            <a:off x="354153" y="5225329"/>
            <a:ext cx="1513382" cy="1426560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Weekly and monthly review – spaced retrieval</a:t>
            </a:r>
            <a:endParaRPr lang="en-GB" sz="1400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85E92D8-7E11-47C6-9421-E6EF7738369F}"/>
              </a:ext>
            </a:extLst>
          </p:cNvPr>
          <p:cNvSpPr/>
          <p:nvPr/>
        </p:nvSpPr>
        <p:spPr>
          <a:xfrm>
            <a:off x="10177071" y="5112902"/>
            <a:ext cx="1484025" cy="1475280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Guided Practice again</a:t>
            </a:r>
            <a:endParaRPr lang="en-GB" sz="1400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C1FA1A1-0256-452D-9CAD-A1C2E32FBF9D}"/>
              </a:ext>
            </a:extLst>
          </p:cNvPr>
          <p:cNvSpPr/>
          <p:nvPr/>
        </p:nvSpPr>
        <p:spPr>
          <a:xfrm>
            <a:off x="7480415" y="5112902"/>
            <a:ext cx="1623937" cy="1538987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Aim high –reteach material under 80% success</a:t>
            </a:r>
            <a:endParaRPr lang="en-GB" sz="1400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50C892D1-02A5-4B25-926B-AA94706E24F6}"/>
              </a:ext>
            </a:extLst>
          </p:cNvPr>
          <p:cNvSpPr/>
          <p:nvPr/>
        </p:nvSpPr>
        <p:spPr>
          <a:xfrm>
            <a:off x="4895061" y="5120399"/>
            <a:ext cx="1623936" cy="1538986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Independent practice – exam skills</a:t>
            </a:r>
            <a:endParaRPr lang="en-GB" sz="1400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C31172C-48D6-4753-89E3-95731505214B}"/>
              </a:ext>
            </a:extLst>
          </p:cNvPr>
          <p:cNvSpPr/>
          <p:nvPr/>
        </p:nvSpPr>
        <p:spPr>
          <a:xfrm>
            <a:off x="2649828" y="5176608"/>
            <a:ext cx="1454046" cy="1475281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Review material before going onto new </a:t>
            </a:r>
            <a:endParaRPr lang="en-GB" sz="1400" dirty="0"/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78DC7163-BBC5-4247-A46B-2CD499D659D7}"/>
              </a:ext>
            </a:extLst>
          </p:cNvPr>
          <p:cNvSpPr/>
          <p:nvPr/>
        </p:nvSpPr>
        <p:spPr>
          <a:xfrm>
            <a:off x="2428317" y="1522119"/>
            <a:ext cx="503418" cy="4222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rrow: Right 23">
            <a:extLst>
              <a:ext uri="{FF2B5EF4-FFF2-40B4-BE49-F238E27FC236}">
                <a16:creationId xmlns:a16="http://schemas.microsoft.com/office/drawing/2014/main" id="{7612F135-DFEC-4A54-AEE9-35AD63479CC0}"/>
              </a:ext>
            </a:extLst>
          </p:cNvPr>
          <p:cNvSpPr/>
          <p:nvPr/>
        </p:nvSpPr>
        <p:spPr>
          <a:xfrm>
            <a:off x="4914288" y="1547721"/>
            <a:ext cx="503418" cy="4222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D9FE8327-14E4-4A78-97F4-EC54DD7ECE22}"/>
              </a:ext>
            </a:extLst>
          </p:cNvPr>
          <p:cNvSpPr/>
          <p:nvPr/>
        </p:nvSpPr>
        <p:spPr>
          <a:xfrm>
            <a:off x="7141731" y="1500581"/>
            <a:ext cx="503418" cy="4222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Arrow: Right 25">
            <a:extLst>
              <a:ext uri="{FF2B5EF4-FFF2-40B4-BE49-F238E27FC236}">
                <a16:creationId xmlns:a16="http://schemas.microsoft.com/office/drawing/2014/main" id="{3EF7D697-1605-40D1-A1DC-5A0C26000BA2}"/>
              </a:ext>
            </a:extLst>
          </p:cNvPr>
          <p:cNvSpPr/>
          <p:nvPr/>
        </p:nvSpPr>
        <p:spPr>
          <a:xfrm>
            <a:off x="9442410" y="1470275"/>
            <a:ext cx="503418" cy="4222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Arrow: Right 26">
            <a:extLst>
              <a:ext uri="{FF2B5EF4-FFF2-40B4-BE49-F238E27FC236}">
                <a16:creationId xmlns:a16="http://schemas.microsoft.com/office/drawing/2014/main" id="{EE1DB98B-9D24-42FE-8E2D-42AAF0E15213}"/>
              </a:ext>
            </a:extLst>
          </p:cNvPr>
          <p:cNvSpPr/>
          <p:nvPr/>
        </p:nvSpPr>
        <p:spPr>
          <a:xfrm rot="5400000">
            <a:off x="11320380" y="3765035"/>
            <a:ext cx="1043694" cy="4222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Arrow: Right 27">
            <a:extLst>
              <a:ext uri="{FF2B5EF4-FFF2-40B4-BE49-F238E27FC236}">
                <a16:creationId xmlns:a16="http://schemas.microsoft.com/office/drawing/2014/main" id="{E76D77B4-73B3-4AC3-AA0C-F60989A7F693}"/>
              </a:ext>
            </a:extLst>
          </p:cNvPr>
          <p:cNvSpPr/>
          <p:nvPr/>
        </p:nvSpPr>
        <p:spPr>
          <a:xfrm rot="10800000">
            <a:off x="2002526" y="5703136"/>
            <a:ext cx="503418" cy="4222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Arrow: Right 28">
            <a:extLst>
              <a:ext uri="{FF2B5EF4-FFF2-40B4-BE49-F238E27FC236}">
                <a16:creationId xmlns:a16="http://schemas.microsoft.com/office/drawing/2014/main" id="{BD8342A2-EE42-4F4D-8B99-FF12392BAEA7}"/>
              </a:ext>
            </a:extLst>
          </p:cNvPr>
          <p:cNvSpPr/>
          <p:nvPr/>
        </p:nvSpPr>
        <p:spPr>
          <a:xfrm rot="10800000">
            <a:off x="4193963" y="5671283"/>
            <a:ext cx="503418" cy="4222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Arrow: Right 29">
            <a:extLst>
              <a:ext uri="{FF2B5EF4-FFF2-40B4-BE49-F238E27FC236}">
                <a16:creationId xmlns:a16="http://schemas.microsoft.com/office/drawing/2014/main" id="{42551300-1AEF-4D48-B7F1-D7199207C72C}"/>
              </a:ext>
            </a:extLst>
          </p:cNvPr>
          <p:cNvSpPr/>
          <p:nvPr/>
        </p:nvSpPr>
        <p:spPr>
          <a:xfrm rot="10800000">
            <a:off x="6727464" y="5639431"/>
            <a:ext cx="503418" cy="4222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Arrow: Right 30">
            <a:extLst>
              <a:ext uri="{FF2B5EF4-FFF2-40B4-BE49-F238E27FC236}">
                <a16:creationId xmlns:a16="http://schemas.microsoft.com/office/drawing/2014/main" id="{53BDC22C-EC86-4D9A-99D5-E963AE0CB77D}"/>
              </a:ext>
            </a:extLst>
          </p:cNvPr>
          <p:cNvSpPr/>
          <p:nvPr/>
        </p:nvSpPr>
        <p:spPr>
          <a:xfrm rot="10800000">
            <a:off x="9278292" y="5639430"/>
            <a:ext cx="503418" cy="4222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DDE934-7157-42B4-95BD-3E965E1A82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285" y="2516459"/>
            <a:ext cx="958129" cy="9581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9FD3D13-9E39-43D8-9FE9-9B2A0CBB98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8976" y="2540253"/>
            <a:ext cx="1301646" cy="10527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375919E-91CA-4B69-92CF-030E347734E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980" t="22568" r="19941" b="28351"/>
          <a:stretch/>
        </p:blipFill>
        <p:spPr>
          <a:xfrm>
            <a:off x="5816184" y="2600783"/>
            <a:ext cx="1064804" cy="1043694"/>
          </a:xfrm>
          <a:prstGeom prst="rect">
            <a:avLst/>
          </a:prstGeom>
        </p:spPr>
      </p:pic>
      <p:pic>
        <p:nvPicPr>
          <p:cNvPr id="1026" name="Picture 2" descr="Image result for student questions icon">
            <a:extLst>
              <a:ext uri="{FF2B5EF4-FFF2-40B4-BE49-F238E27FC236}">
                <a16:creationId xmlns:a16="http://schemas.microsoft.com/office/drawing/2014/main" id="{A5F4D7F9-D2AA-4869-BCD3-EB27AE2BA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1789" y="2501625"/>
            <a:ext cx="902569" cy="98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understanding icon">
            <a:extLst>
              <a:ext uri="{FF2B5EF4-FFF2-40B4-BE49-F238E27FC236}">
                <a16:creationId xmlns:a16="http://schemas.microsoft.com/office/drawing/2014/main" id="{A8C97812-BFCD-43D2-ADE4-BF14CF083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283593" y="2501625"/>
            <a:ext cx="927375" cy="92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4" descr="Image result for teacher writing icon">
            <a:extLst>
              <a:ext uri="{FF2B5EF4-FFF2-40B4-BE49-F238E27FC236}">
                <a16:creationId xmlns:a16="http://schemas.microsoft.com/office/drawing/2014/main" id="{E3324CCF-ADC3-4B81-952A-1829D2D143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09" b="13976"/>
          <a:stretch/>
        </p:blipFill>
        <p:spPr bwMode="auto">
          <a:xfrm>
            <a:off x="10283593" y="3999122"/>
            <a:ext cx="1246146" cy="1091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aim high icon">
            <a:extLst>
              <a:ext uri="{FF2B5EF4-FFF2-40B4-BE49-F238E27FC236}">
                <a16:creationId xmlns:a16="http://schemas.microsoft.com/office/drawing/2014/main" id="{00DBC434-2B43-45CC-AF39-76C7B2D168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10" t="16676" r="18303" b="28239"/>
          <a:stretch/>
        </p:blipFill>
        <p:spPr bwMode="auto">
          <a:xfrm>
            <a:off x="7803638" y="4043248"/>
            <a:ext cx="1039565" cy="104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independent work icon">
            <a:extLst>
              <a:ext uri="{FF2B5EF4-FFF2-40B4-BE49-F238E27FC236}">
                <a16:creationId xmlns:a16="http://schemas.microsoft.com/office/drawing/2014/main" id="{D2BEAEED-4848-4DE0-BB6C-287F919F78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65" t="21439" r="19295" b="21439"/>
          <a:stretch/>
        </p:blipFill>
        <p:spPr bwMode="auto">
          <a:xfrm>
            <a:off x="5099689" y="3995939"/>
            <a:ext cx="1116173" cy="1091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reviewing icon">
            <a:extLst>
              <a:ext uri="{FF2B5EF4-FFF2-40B4-BE49-F238E27FC236}">
                <a16:creationId xmlns:a16="http://schemas.microsoft.com/office/drawing/2014/main" id="{9B88E569-3E43-49FE-B58B-111B5A541D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665" y="3999122"/>
            <a:ext cx="1068176" cy="1068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0" descr="Image result for brain icon">
            <a:extLst>
              <a:ext uri="{FF2B5EF4-FFF2-40B4-BE49-F238E27FC236}">
                <a16:creationId xmlns:a16="http://schemas.microsoft.com/office/drawing/2014/main" id="{9E9E4585-D494-4C25-B0C4-3A42921351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85" y="3925067"/>
            <a:ext cx="1160350" cy="11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978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5D9F319-B7B1-454E-AF0F-78240B23615B}"/>
              </a:ext>
            </a:extLst>
          </p:cNvPr>
          <p:cNvSpPr/>
          <p:nvPr/>
        </p:nvSpPr>
        <p:spPr>
          <a:xfrm>
            <a:off x="149901" y="149901"/>
            <a:ext cx="4646951" cy="914400"/>
          </a:xfrm>
          <a:prstGeom prst="roundRect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400" b="1" dirty="0">
                <a:latin typeface="Bradley Hand ITC" panose="03070402050302030203" pitchFamily="66" charset="0"/>
              </a:rPr>
              <a:t>A Level Sociology map</a:t>
            </a:r>
          </a:p>
          <a:p>
            <a:pPr algn="ctr"/>
            <a:r>
              <a:rPr lang="en-US" sz="2400" b="1" dirty="0">
                <a:latin typeface="Bradley Hand ITC" panose="03070402050302030203" pitchFamily="66" charset="0"/>
              </a:rPr>
              <a:t>Year 12 </a:t>
            </a:r>
            <a:endParaRPr lang="en-GB" sz="2400" b="1" dirty="0">
              <a:latin typeface="Bradley Hand ITC" panose="03070402050302030203" pitchFamily="66" charset="0"/>
            </a:endParaRPr>
          </a:p>
        </p:txBody>
      </p:sp>
      <p:sp>
        <p:nvSpPr>
          <p:cNvPr id="3" name="Left Brace 2">
            <a:extLst>
              <a:ext uri="{FF2B5EF4-FFF2-40B4-BE49-F238E27FC236}">
                <a16:creationId xmlns:a16="http://schemas.microsoft.com/office/drawing/2014/main" id="{1063F204-3B90-4203-A28B-73C95F377442}"/>
              </a:ext>
            </a:extLst>
          </p:cNvPr>
          <p:cNvSpPr/>
          <p:nvPr/>
        </p:nvSpPr>
        <p:spPr>
          <a:xfrm>
            <a:off x="5106651" y="149901"/>
            <a:ext cx="474690" cy="131726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801"/>
          </a:p>
        </p:txBody>
      </p:sp>
      <p:sp>
        <p:nvSpPr>
          <p:cNvPr id="4" name="Left Brace 3">
            <a:extLst>
              <a:ext uri="{FF2B5EF4-FFF2-40B4-BE49-F238E27FC236}">
                <a16:creationId xmlns:a16="http://schemas.microsoft.com/office/drawing/2014/main" id="{CA2A2B69-8AC0-48FA-8975-71F2E54D5B01}"/>
              </a:ext>
            </a:extLst>
          </p:cNvPr>
          <p:cNvSpPr/>
          <p:nvPr/>
        </p:nvSpPr>
        <p:spPr>
          <a:xfrm>
            <a:off x="5106650" y="1574147"/>
            <a:ext cx="474690" cy="156966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801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1A37B4-925C-4236-AAAB-159118D17FDE}"/>
              </a:ext>
            </a:extLst>
          </p:cNvPr>
          <p:cNvSpPr txBox="1"/>
          <p:nvPr/>
        </p:nvSpPr>
        <p:spPr>
          <a:xfrm>
            <a:off x="6572662" y="11683"/>
            <a:ext cx="442307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Topic 1: Culture, socialisation &amp; identity (KB)</a:t>
            </a:r>
          </a:p>
          <a:p>
            <a:r>
              <a:rPr lang="en-US" sz="1200" dirty="0">
                <a:solidFill>
                  <a:srgbClr val="E820DE"/>
                </a:solidFill>
              </a:rPr>
              <a:t>Big question: How are we socialized and how is our identity formed:</a:t>
            </a:r>
            <a:endParaRPr lang="en-US" sz="1200" dirty="0"/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Key sociological concepts: norms, values, culture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How do we get our identity? Nature v nurture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Socialisation – primary &amp; secondary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What is identity?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How is identity formed?</a:t>
            </a:r>
            <a:endParaRPr lang="en-GB" sz="1200" dirty="0"/>
          </a:p>
        </p:txBody>
      </p:sp>
      <p:pic>
        <p:nvPicPr>
          <p:cNvPr id="1026" name="Picture 2" descr="Image result for nature nurture icon">
            <a:extLst>
              <a:ext uri="{FF2B5EF4-FFF2-40B4-BE49-F238E27FC236}">
                <a16:creationId xmlns:a16="http://schemas.microsoft.com/office/drawing/2014/main" id="{35CB9F6A-4A75-43E7-9477-3443C26E64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488" y="243730"/>
            <a:ext cx="1178174" cy="11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6C2644B-2CC0-4C96-AEA7-1CC3413C6787}"/>
              </a:ext>
            </a:extLst>
          </p:cNvPr>
          <p:cNvSpPr txBox="1"/>
          <p:nvPr/>
        </p:nvSpPr>
        <p:spPr>
          <a:xfrm>
            <a:off x="6527535" y="1666479"/>
            <a:ext cx="53208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Topic 2: Media (DG)</a:t>
            </a:r>
          </a:p>
          <a:p>
            <a:r>
              <a:rPr lang="en-US" sz="1200" dirty="0">
                <a:solidFill>
                  <a:srgbClr val="E820DE"/>
                </a:solidFill>
              </a:rPr>
              <a:t>Big question: What role does Media play in Society and how are different social groups represented?</a:t>
            </a:r>
            <a:endParaRPr lang="en-US" sz="1200" dirty="0"/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How are different social groups represented in the media - CAGE?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What are the sociological theories on Media?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What effect does the Media have on audiences? </a:t>
            </a:r>
          </a:p>
          <a:p>
            <a:pPr marL="342904" indent="-342904">
              <a:buFont typeface="+mj-lt"/>
              <a:buAutoNum type="arabicPeriod"/>
            </a:pPr>
            <a:endParaRPr lang="en-US" sz="1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D0E285-108C-4F19-82BE-37B0B2C04E4D}"/>
              </a:ext>
            </a:extLst>
          </p:cNvPr>
          <p:cNvSpPr txBox="1"/>
          <p:nvPr/>
        </p:nvSpPr>
        <p:spPr>
          <a:xfrm>
            <a:off x="6572662" y="4842721"/>
            <a:ext cx="45755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Topic 4: Research methods (KB)</a:t>
            </a:r>
          </a:p>
          <a:p>
            <a:r>
              <a:rPr lang="en-US" sz="1200" dirty="0">
                <a:solidFill>
                  <a:srgbClr val="E820DE"/>
                </a:solidFill>
              </a:rPr>
              <a:t>Big question: How do sociologists understand our society?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Factors influencing a research project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Theories on methods – positivism &amp; interpretivism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Key concepts in sociological research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Practical factors affecting research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Ethical factors affecting research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Theoretical factors affecting research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Different types of methods and their usefulness</a:t>
            </a:r>
          </a:p>
        </p:txBody>
      </p:sp>
      <p:sp>
        <p:nvSpPr>
          <p:cNvPr id="13" name="Left Brace 12">
            <a:extLst>
              <a:ext uri="{FF2B5EF4-FFF2-40B4-BE49-F238E27FC236}">
                <a16:creationId xmlns:a16="http://schemas.microsoft.com/office/drawing/2014/main" id="{65D36320-8918-4D7C-A262-1C9AB1B081EB}"/>
              </a:ext>
            </a:extLst>
          </p:cNvPr>
          <p:cNvSpPr/>
          <p:nvPr/>
        </p:nvSpPr>
        <p:spPr>
          <a:xfrm>
            <a:off x="5106651" y="3426761"/>
            <a:ext cx="474688" cy="1445044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801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4D312C6-3148-4161-9C8F-6A18F928D744}"/>
              </a:ext>
            </a:extLst>
          </p:cNvPr>
          <p:cNvSpPr txBox="1"/>
          <p:nvPr/>
        </p:nvSpPr>
        <p:spPr>
          <a:xfrm>
            <a:off x="6527534" y="3215551"/>
            <a:ext cx="38979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Topic 3: Inequality (DG &amp; KB)</a:t>
            </a:r>
          </a:p>
          <a:p>
            <a:r>
              <a:rPr lang="en-US" sz="1200" dirty="0">
                <a:solidFill>
                  <a:srgbClr val="E820DE"/>
                </a:solidFill>
              </a:rPr>
              <a:t>Big question: why is there inequality in our society?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What is class?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Patterns and trends in social inequality – CAGE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Sociological theories on class inequalities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Sociological theories on gender inequalities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Sociological theories on ethnicity inequalities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200" dirty="0"/>
              <a:t>Sociological theories on age inequalities</a:t>
            </a:r>
          </a:p>
        </p:txBody>
      </p:sp>
      <p:sp>
        <p:nvSpPr>
          <p:cNvPr id="17" name="Left Brace 16">
            <a:extLst>
              <a:ext uri="{FF2B5EF4-FFF2-40B4-BE49-F238E27FC236}">
                <a16:creationId xmlns:a16="http://schemas.microsoft.com/office/drawing/2014/main" id="{939D473D-F4D7-4D32-9522-61EE994BD818}"/>
              </a:ext>
            </a:extLst>
          </p:cNvPr>
          <p:cNvSpPr/>
          <p:nvPr/>
        </p:nvSpPr>
        <p:spPr>
          <a:xfrm>
            <a:off x="5098745" y="5116723"/>
            <a:ext cx="474688" cy="1445044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801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83C09EE-8C00-486C-85A9-DF6A59A6AA89}"/>
              </a:ext>
            </a:extLst>
          </p:cNvPr>
          <p:cNvSpPr txBox="1"/>
          <p:nvPr/>
        </p:nvSpPr>
        <p:spPr>
          <a:xfrm>
            <a:off x="79369" y="1076503"/>
            <a:ext cx="493958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i="1" u="sng" dirty="0"/>
              <a:t>Assessment and feedback:</a:t>
            </a:r>
          </a:p>
          <a:p>
            <a:r>
              <a:rPr lang="en-US" sz="2200" dirty="0"/>
              <a:t>All classwork to be completed and put in folders</a:t>
            </a:r>
          </a:p>
          <a:p>
            <a:r>
              <a:rPr lang="en-US" sz="2200" dirty="0"/>
              <a:t>Regular retrieval practice </a:t>
            </a:r>
          </a:p>
          <a:p>
            <a:r>
              <a:rPr lang="en-US" sz="2200" dirty="0"/>
              <a:t>Knowledge tests after each section of study</a:t>
            </a:r>
          </a:p>
          <a:p>
            <a:r>
              <a:rPr lang="en-US" sz="2200" dirty="0"/>
              <a:t>Feedback/feedforward on exam styles questions</a:t>
            </a:r>
          </a:p>
          <a:p>
            <a:r>
              <a:rPr lang="en-US" sz="2200" b="1" i="1" u="sng" dirty="0"/>
              <a:t>Unit checklists:</a:t>
            </a:r>
          </a:p>
          <a:p>
            <a:r>
              <a:rPr lang="en-US" sz="2200" dirty="0"/>
              <a:t>To be used for self assessment</a:t>
            </a:r>
          </a:p>
          <a:p>
            <a:r>
              <a:rPr lang="en-US" sz="2200" dirty="0"/>
              <a:t>RAG after each section</a:t>
            </a:r>
          </a:p>
          <a:p>
            <a:r>
              <a:rPr lang="en-US" sz="2200" b="1" i="1" u="sng" dirty="0"/>
              <a:t>Homework: </a:t>
            </a:r>
          </a:p>
          <a:p>
            <a:r>
              <a:rPr lang="en-US" sz="2200" dirty="0"/>
              <a:t>Complete classwork</a:t>
            </a:r>
          </a:p>
          <a:p>
            <a:r>
              <a:rPr lang="en-US" sz="2200" dirty="0"/>
              <a:t>Flipped learning and wider reading</a:t>
            </a:r>
          </a:p>
          <a:p>
            <a:r>
              <a:rPr lang="en-US" sz="2200" dirty="0"/>
              <a:t>Exam style practice </a:t>
            </a:r>
          </a:p>
          <a:p>
            <a:r>
              <a:rPr lang="en-US" sz="2200" dirty="0"/>
              <a:t>Individual research and information finding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02973" y="661490"/>
            <a:ext cx="1422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 12 PPE exam</a:t>
            </a:r>
          </a:p>
          <a:p>
            <a:r>
              <a:rPr lang="en-GB" dirty="0"/>
              <a:t>Topic 1 &amp; 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502973" y="3804556"/>
            <a:ext cx="1427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Year 13 PPE1</a:t>
            </a:r>
          </a:p>
          <a:p>
            <a:r>
              <a:rPr lang="en-GB" dirty="0"/>
              <a:t>Topics 3 &amp; 4</a:t>
            </a:r>
          </a:p>
        </p:txBody>
      </p:sp>
      <p:pic>
        <p:nvPicPr>
          <p:cNvPr id="5" name="Picture 2" descr="TV silhouette | Free SVG">
            <a:extLst>
              <a:ext uri="{FF2B5EF4-FFF2-40B4-BE49-F238E27FC236}">
                <a16:creationId xmlns:a16="http://schemas.microsoft.com/office/drawing/2014/main" id="{F5BA4A01-4F90-4520-B850-5CB3B76A72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391" y="1699210"/>
            <a:ext cx="1200271" cy="122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Graphic 17" descr="Group of people">
            <a:extLst>
              <a:ext uri="{FF2B5EF4-FFF2-40B4-BE49-F238E27FC236}">
                <a16:creationId xmlns:a16="http://schemas.microsoft.com/office/drawing/2014/main" id="{9FA7907A-F80E-4C92-86A4-E6ECB03A90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434521" y="3520777"/>
            <a:ext cx="914400" cy="1173081"/>
          </a:xfrm>
          <a:prstGeom prst="rect">
            <a:avLst/>
          </a:prstGeom>
        </p:spPr>
      </p:pic>
      <p:pic>
        <p:nvPicPr>
          <p:cNvPr id="22" name="Graphic 21" descr="Lightbulb and gear">
            <a:extLst>
              <a:ext uri="{FF2B5EF4-FFF2-40B4-BE49-F238E27FC236}">
                <a16:creationId xmlns:a16="http://schemas.microsoft.com/office/drawing/2014/main" id="{891440A4-0EA5-4A63-A296-52DDC9EAB6E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394488" y="5382045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098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5D9F319-B7B1-454E-AF0F-78240B23615B}"/>
              </a:ext>
            </a:extLst>
          </p:cNvPr>
          <p:cNvSpPr/>
          <p:nvPr/>
        </p:nvSpPr>
        <p:spPr>
          <a:xfrm>
            <a:off x="149901" y="149901"/>
            <a:ext cx="4646951" cy="914400"/>
          </a:xfrm>
          <a:prstGeom prst="roundRect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400" b="1" dirty="0">
                <a:latin typeface="Bradley Hand ITC" panose="03070402050302030203" pitchFamily="66" charset="0"/>
              </a:rPr>
              <a:t>A Level Sociology map</a:t>
            </a:r>
          </a:p>
          <a:p>
            <a:pPr algn="ctr"/>
            <a:r>
              <a:rPr lang="en-US" sz="2400" b="1" dirty="0">
                <a:latin typeface="Bradley Hand ITC" panose="03070402050302030203" pitchFamily="66" charset="0"/>
              </a:rPr>
              <a:t>Year 13</a:t>
            </a:r>
            <a:endParaRPr lang="en-GB" sz="2400" b="1" dirty="0">
              <a:latin typeface="Bradley Hand ITC" panose="03070402050302030203" pitchFamily="66" charset="0"/>
            </a:endParaRPr>
          </a:p>
        </p:txBody>
      </p:sp>
      <p:sp>
        <p:nvSpPr>
          <p:cNvPr id="3" name="Left Brace 2">
            <a:extLst>
              <a:ext uri="{FF2B5EF4-FFF2-40B4-BE49-F238E27FC236}">
                <a16:creationId xmlns:a16="http://schemas.microsoft.com/office/drawing/2014/main" id="{1063F204-3B90-4203-A28B-73C95F377442}"/>
              </a:ext>
            </a:extLst>
          </p:cNvPr>
          <p:cNvSpPr/>
          <p:nvPr/>
        </p:nvSpPr>
        <p:spPr>
          <a:xfrm>
            <a:off x="5106651" y="149902"/>
            <a:ext cx="474690" cy="225866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801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1A37B4-925C-4236-AAAB-159118D17FDE}"/>
              </a:ext>
            </a:extLst>
          </p:cNvPr>
          <p:cNvSpPr txBox="1"/>
          <p:nvPr/>
        </p:nvSpPr>
        <p:spPr>
          <a:xfrm>
            <a:off x="6490051" y="197360"/>
            <a:ext cx="448796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Topic 5 : Crime and deviance</a:t>
            </a:r>
          </a:p>
          <a:p>
            <a:r>
              <a:rPr lang="en-US" sz="1400" dirty="0">
                <a:solidFill>
                  <a:srgbClr val="E820DE"/>
                </a:solidFill>
              </a:rPr>
              <a:t>Big question: what makes people commit crimes?</a:t>
            </a:r>
          </a:p>
          <a:p>
            <a:pPr marL="228604" indent="-228604">
              <a:buFont typeface="+mj-lt"/>
              <a:buAutoNum type="arabicPeriod"/>
            </a:pPr>
            <a:r>
              <a:rPr lang="en-US" sz="1400" dirty="0"/>
              <a:t>Crime as a social construction</a:t>
            </a:r>
          </a:p>
          <a:p>
            <a:pPr marL="228604" indent="-228604">
              <a:buFont typeface="+mj-lt"/>
              <a:buAutoNum type="arabicPeriod"/>
            </a:pPr>
            <a:r>
              <a:rPr lang="en-US" sz="1400" dirty="0"/>
              <a:t>How crime is measured</a:t>
            </a:r>
          </a:p>
          <a:p>
            <a:pPr marL="228604" indent="-228604">
              <a:buFont typeface="+mj-lt"/>
              <a:buAutoNum type="arabicPeriod"/>
            </a:pPr>
            <a:r>
              <a:rPr lang="en-US" sz="1400" dirty="0"/>
              <a:t>Patterns and trends on offending &amp; </a:t>
            </a:r>
            <a:r>
              <a:rPr lang="en-US" sz="1400" dirty="0" err="1"/>
              <a:t>victimisation</a:t>
            </a:r>
            <a:r>
              <a:rPr lang="en-US" sz="1400" dirty="0"/>
              <a:t> - CAGE</a:t>
            </a:r>
          </a:p>
          <a:p>
            <a:pPr marL="228604" indent="-228604">
              <a:buFont typeface="+mj-lt"/>
              <a:buAutoNum type="arabicPeriod"/>
            </a:pPr>
            <a:r>
              <a:rPr lang="en-US" sz="1400" dirty="0"/>
              <a:t>Global crime and green crime</a:t>
            </a:r>
          </a:p>
          <a:p>
            <a:pPr marL="228604" indent="-228604">
              <a:buFont typeface="+mj-lt"/>
              <a:buAutoNum type="arabicPeriod"/>
            </a:pPr>
            <a:r>
              <a:rPr lang="en-US" sz="1400" dirty="0"/>
              <a:t>Sociological theories on crime</a:t>
            </a:r>
          </a:p>
          <a:p>
            <a:pPr marL="228604" indent="-228604">
              <a:buFont typeface="+mj-lt"/>
              <a:buAutoNum type="arabicPeriod"/>
            </a:pPr>
            <a:r>
              <a:rPr lang="en-US" sz="1400" dirty="0"/>
              <a:t>Sociological theories on offending – CAGE</a:t>
            </a:r>
          </a:p>
          <a:p>
            <a:pPr marL="228604" indent="-228604">
              <a:buFont typeface="+mj-lt"/>
              <a:buAutoNum type="arabicPeriod"/>
            </a:pPr>
            <a:r>
              <a:rPr lang="en-US" sz="1400" dirty="0"/>
              <a:t>Left &amp; right wing policies on crime reduction</a:t>
            </a:r>
          </a:p>
          <a:p>
            <a:pPr marL="342904" indent="-342904">
              <a:buFont typeface="+mj-lt"/>
              <a:buAutoNum type="arabicPeriod"/>
            </a:pPr>
            <a:endParaRPr lang="en-GB" sz="1400" dirty="0"/>
          </a:p>
        </p:txBody>
      </p:sp>
      <p:sp>
        <p:nvSpPr>
          <p:cNvPr id="13" name="Left Brace 12">
            <a:extLst>
              <a:ext uri="{FF2B5EF4-FFF2-40B4-BE49-F238E27FC236}">
                <a16:creationId xmlns:a16="http://schemas.microsoft.com/office/drawing/2014/main" id="{65D36320-8918-4D7C-A262-1C9AB1B081EB}"/>
              </a:ext>
            </a:extLst>
          </p:cNvPr>
          <p:cNvSpPr/>
          <p:nvPr/>
        </p:nvSpPr>
        <p:spPr>
          <a:xfrm>
            <a:off x="5051687" y="2798105"/>
            <a:ext cx="474688" cy="1938775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801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4D312C6-3148-4161-9C8F-6A18F928D744}"/>
              </a:ext>
            </a:extLst>
          </p:cNvPr>
          <p:cNvSpPr txBox="1"/>
          <p:nvPr/>
        </p:nvSpPr>
        <p:spPr>
          <a:xfrm>
            <a:off x="7649713" y="5575644"/>
            <a:ext cx="1718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Revision for final exams</a:t>
            </a:r>
            <a:endParaRPr lang="en-GB" sz="20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83C09EE-8C00-486C-85A9-DF6A59A6AA89}"/>
              </a:ext>
            </a:extLst>
          </p:cNvPr>
          <p:cNvSpPr txBox="1"/>
          <p:nvPr/>
        </p:nvSpPr>
        <p:spPr>
          <a:xfrm>
            <a:off x="82070" y="1064301"/>
            <a:ext cx="5024581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i="1" u="sng" dirty="0"/>
              <a:t>Assessment and feedback:</a:t>
            </a:r>
          </a:p>
          <a:p>
            <a:r>
              <a:rPr lang="en-US" sz="2200" dirty="0"/>
              <a:t>All classwork to be completed and put in folders</a:t>
            </a:r>
          </a:p>
          <a:p>
            <a:r>
              <a:rPr lang="en-US" sz="2200" dirty="0"/>
              <a:t>Regular retrieval practice </a:t>
            </a:r>
          </a:p>
          <a:p>
            <a:r>
              <a:rPr lang="en-US" sz="2200" dirty="0"/>
              <a:t>Knowledge tests after each section of study</a:t>
            </a:r>
          </a:p>
          <a:p>
            <a:r>
              <a:rPr lang="en-US" sz="2200" dirty="0"/>
              <a:t>Feedback/feedforward on exam styles questions</a:t>
            </a:r>
          </a:p>
          <a:p>
            <a:r>
              <a:rPr lang="en-US" sz="2200" b="1" i="1" u="sng" dirty="0"/>
              <a:t>Unit checklists:</a:t>
            </a:r>
          </a:p>
          <a:p>
            <a:r>
              <a:rPr lang="en-US" sz="2200" dirty="0"/>
              <a:t>To be used for self assessment</a:t>
            </a:r>
          </a:p>
          <a:p>
            <a:r>
              <a:rPr lang="en-US" sz="2200" dirty="0"/>
              <a:t>RAG after each section</a:t>
            </a:r>
          </a:p>
          <a:p>
            <a:r>
              <a:rPr lang="en-US" sz="2200" b="1" i="1" u="sng" dirty="0"/>
              <a:t>Homework: </a:t>
            </a:r>
          </a:p>
          <a:p>
            <a:r>
              <a:rPr lang="en-US" sz="2200" dirty="0"/>
              <a:t>Complete classwork</a:t>
            </a:r>
          </a:p>
          <a:p>
            <a:r>
              <a:rPr lang="en-US" sz="2200" dirty="0"/>
              <a:t>Flipped learning and wider reading</a:t>
            </a:r>
          </a:p>
          <a:p>
            <a:r>
              <a:rPr lang="en-US" sz="2200" dirty="0"/>
              <a:t>Exam style practice </a:t>
            </a:r>
          </a:p>
          <a:p>
            <a:r>
              <a:rPr lang="en-US" sz="2200" dirty="0"/>
              <a:t>Individual research and information finding</a:t>
            </a:r>
            <a:endParaRPr lang="en-US" sz="180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4D312C6-3148-4161-9C8F-6A18F928D744}"/>
              </a:ext>
            </a:extLst>
          </p:cNvPr>
          <p:cNvSpPr txBox="1"/>
          <p:nvPr/>
        </p:nvSpPr>
        <p:spPr>
          <a:xfrm>
            <a:off x="6490051" y="2819693"/>
            <a:ext cx="5515100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Topic 6: </a:t>
            </a:r>
            <a:r>
              <a:rPr lang="en-US" sz="1400" dirty="0" err="1"/>
              <a:t>Globalisation</a:t>
            </a:r>
            <a:endParaRPr lang="en-US" sz="1400" dirty="0"/>
          </a:p>
          <a:p>
            <a:r>
              <a:rPr lang="en-US" sz="1400" dirty="0">
                <a:solidFill>
                  <a:srgbClr val="E820DE"/>
                </a:solidFill>
              </a:rPr>
              <a:t>Big question: how has </a:t>
            </a:r>
            <a:r>
              <a:rPr lang="en-US" sz="1400" dirty="0" err="1">
                <a:solidFill>
                  <a:srgbClr val="E820DE"/>
                </a:solidFill>
              </a:rPr>
              <a:t>globalisation</a:t>
            </a:r>
            <a:r>
              <a:rPr lang="en-US" sz="1400" dirty="0">
                <a:solidFill>
                  <a:srgbClr val="E820DE"/>
                </a:solidFill>
              </a:rPr>
              <a:t> influenced how we live in society?</a:t>
            </a:r>
            <a:endParaRPr lang="en-US" sz="1400" dirty="0"/>
          </a:p>
          <a:p>
            <a:pPr marL="342904" indent="-342904">
              <a:buFont typeface="+mj-lt"/>
              <a:buAutoNum type="arabicPeriod"/>
            </a:pPr>
            <a:r>
              <a:rPr lang="en-US" sz="1400" dirty="0"/>
              <a:t>What is </a:t>
            </a:r>
            <a:r>
              <a:rPr lang="en-US" sz="1400" dirty="0" err="1"/>
              <a:t>globalisation</a:t>
            </a:r>
            <a:r>
              <a:rPr lang="en-US" sz="1400" dirty="0"/>
              <a:t>?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400" dirty="0"/>
              <a:t>Developments in digital forms of communication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400" dirty="0"/>
              <a:t>Sociological theories on digital forms of communication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400" dirty="0"/>
              <a:t>Impact of digital forms of communication on identity &amp; relationships</a:t>
            </a:r>
          </a:p>
          <a:p>
            <a:pPr marL="342904" indent="-342904">
              <a:buFont typeface="+mj-lt"/>
              <a:buAutoNum type="arabicPeriod"/>
            </a:pPr>
            <a:r>
              <a:rPr lang="en-US" sz="1400" dirty="0"/>
              <a:t>Impact of digital forms of communication on culture</a:t>
            </a:r>
            <a:endParaRPr lang="en-GB" sz="1400" dirty="0"/>
          </a:p>
          <a:p>
            <a:pPr marL="342904" indent="-342904">
              <a:buFont typeface="+mj-lt"/>
              <a:buAutoNum type="arabicPeriod"/>
            </a:pPr>
            <a:endParaRPr lang="en-US" sz="1200" dirty="0"/>
          </a:p>
        </p:txBody>
      </p:sp>
      <p:pic>
        <p:nvPicPr>
          <p:cNvPr id="14" name="Graphic 17" descr="Group of people">
            <a:extLst>
              <a:ext uri="{FF2B5EF4-FFF2-40B4-BE49-F238E27FC236}">
                <a16:creationId xmlns:a16="http://schemas.microsoft.com/office/drawing/2014/main" id="{09F500A3-90AB-42C7-BE69-7CD4BC24C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62723" y="3180951"/>
            <a:ext cx="914400" cy="117308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649713" y="4657195"/>
            <a:ext cx="13928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Year 13 PPE2</a:t>
            </a:r>
          </a:p>
          <a:p>
            <a:r>
              <a:rPr lang="en-GB" dirty="0"/>
              <a:t>Topics 5 &amp; 6</a:t>
            </a:r>
          </a:p>
        </p:txBody>
      </p:sp>
      <p:pic>
        <p:nvPicPr>
          <p:cNvPr id="12" name="Graphic 11" descr="Jail">
            <a:extLst>
              <a:ext uri="{FF2B5EF4-FFF2-40B4-BE49-F238E27FC236}">
                <a16:creationId xmlns:a16="http://schemas.microsoft.com/office/drawing/2014/main" id="{CC929531-D0C9-4E9C-8B97-7BA387A773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396746" y="652293"/>
            <a:ext cx="1173081" cy="117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205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B930E28-00F2-4D1B-AD1C-D0236F3EFC69}"/>
              </a:ext>
            </a:extLst>
          </p:cNvPr>
          <p:cNvSpPr/>
          <p:nvPr/>
        </p:nvSpPr>
        <p:spPr>
          <a:xfrm>
            <a:off x="2623279" y="194872"/>
            <a:ext cx="6385810" cy="539646"/>
          </a:xfrm>
          <a:prstGeom prst="roundRect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i="1" dirty="0"/>
              <a:t>Teaching Sociology at Piggott</a:t>
            </a:r>
            <a:endParaRPr lang="en-GB" sz="3600" b="1" i="1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1804D3E-78E1-407B-9C50-BA146A73A9CF}"/>
              </a:ext>
            </a:extLst>
          </p:cNvPr>
          <p:cNvSpPr/>
          <p:nvPr/>
        </p:nvSpPr>
        <p:spPr>
          <a:xfrm>
            <a:off x="411600" y="1020270"/>
            <a:ext cx="1763844" cy="1475281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Coherent mapping – start slow to build confidence</a:t>
            </a:r>
            <a:endParaRPr lang="en-GB" sz="14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EBF65B2-A094-4CA5-977C-A141CBF5028A}"/>
              </a:ext>
            </a:extLst>
          </p:cNvPr>
          <p:cNvSpPr/>
          <p:nvPr/>
        </p:nvSpPr>
        <p:spPr>
          <a:xfrm>
            <a:off x="3031761" y="999035"/>
            <a:ext cx="1623936" cy="1475281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Pitch up! Eliminate low level tasks e.g. posters</a:t>
            </a:r>
            <a:endParaRPr lang="en-GB" sz="1400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F4AAC9B-E661-49AC-9F05-95E4D47729BC}"/>
              </a:ext>
            </a:extLst>
          </p:cNvPr>
          <p:cNvSpPr/>
          <p:nvPr/>
        </p:nvSpPr>
        <p:spPr>
          <a:xfrm>
            <a:off x="5478269" y="1029015"/>
            <a:ext cx="1484026" cy="1475281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Depth over speed – lots of thinking hard tasks</a:t>
            </a:r>
            <a:endParaRPr lang="en-GB" sz="140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DB0201C-9030-4CD2-9004-64E177A37E14}"/>
              </a:ext>
            </a:extLst>
          </p:cNvPr>
          <p:cNvSpPr/>
          <p:nvPr/>
        </p:nvSpPr>
        <p:spPr>
          <a:xfrm>
            <a:off x="7833592" y="999036"/>
            <a:ext cx="1484026" cy="1475280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Plan for reading!</a:t>
            </a:r>
            <a:endParaRPr lang="en-GB" sz="140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1EF6202-7E56-4C62-AAF5-1E9AAEF46A6F}"/>
              </a:ext>
            </a:extLst>
          </p:cNvPr>
          <p:cNvSpPr/>
          <p:nvPr/>
        </p:nvSpPr>
        <p:spPr>
          <a:xfrm>
            <a:off x="9959092" y="941573"/>
            <a:ext cx="2018049" cy="1553977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Tiered questioning and tiered support. Always follow with process question</a:t>
            </a:r>
            <a:endParaRPr lang="en-GB" sz="1400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BAFB248-7BFA-40B8-BB49-44B8273A836B}"/>
              </a:ext>
            </a:extLst>
          </p:cNvPr>
          <p:cNvSpPr/>
          <p:nvPr/>
        </p:nvSpPr>
        <p:spPr>
          <a:xfrm>
            <a:off x="255004" y="4116014"/>
            <a:ext cx="1513382" cy="1426560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Practice and retrieval– spaced retrieval</a:t>
            </a:r>
            <a:endParaRPr lang="en-GB" sz="1400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85E92D8-7E11-47C6-9421-E6EF7738369F}"/>
              </a:ext>
            </a:extLst>
          </p:cNvPr>
          <p:cNvSpPr/>
          <p:nvPr/>
        </p:nvSpPr>
        <p:spPr>
          <a:xfrm>
            <a:off x="10493116" y="3944131"/>
            <a:ext cx="1484025" cy="1475280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Core content – link to hinterland!</a:t>
            </a:r>
            <a:endParaRPr lang="en-GB" sz="1400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C1FA1A1-0256-452D-9CAD-A1C2E32FBF9D}"/>
              </a:ext>
            </a:extLst>
          </p:cNvPr>
          <p:cNvSpPr/>
          <p:nvPr/>
        </p:nvSpPr>
        <p:spPr>
          <a:xfrm>
            <a:off x="7780287" y="3961301"/>
            <a:ext cx="1739191" cy="1538987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Explicit explanations – dual coding, glossary's, live modelling</a:t>
            </a:r>
            <a:endParaRPr lang="en-GB" sz="1400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50C892D1-02A5-4B25-926B-AA94706E24F6}"/>
              </a:ext>
            </a:extLst>
          </p:cNvPr>
          <p:cNvSpPr/>
          <p:nvPr/>
        </p:nvSpPr>
        <p:spPr>
          <a:xfrm>
            <a:off x="5219165" y="4005830"/>
            <a:ext cx="1623936" cy="1538986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Zoom out – big picture then zoom in to wider context</a:t>
            </a:r>
            <a:endParaRPr lang="en-GB" sz="1400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C31172C-48D6-4753-89E3-95731505214B}"/>
              </a:ext>
            </a:extLst>
          </p:cNvPr>
          <p:cNvSpPr/>
          <p:nvPr/>
        </p:nvSpPr>
        <p:spPr>
          <a:xfrm>
            <a:off x="2545199" y="4067293"/>
            <a:ext cx="1901583" cy="1475281"/>
          </a:xfrm>
          <a:prstGeom prst="ellipse">
            <a:avLst/>
          </a:prstGeom>
          <a:solidFill>
            <a:srgbClr val="E820D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Rehearse, revisit, repeat. </a:t>
            </a:r>
            <a:endParaRPr lang="en-GB" sz="1400" dirty="0"/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78DC7163-BBC5-4247-A46B-2CD499D659D7}"/>
              </a:ext>
            </a:extLst>
          </p:cNvPr>
          <p:cNvSpPr/>
          <p:nvPr/>
        </p:nvSpPr>
        <p:spPr>
          <a:xfrm>
            <a:off x="2293490" y="1546798"/>
            <a:ext cx="503418" cy="4222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rrow: Right 23">
            <a:extLst>
              <a:ext uri="{FF2B5EF4-FFF2-40B4-BE49-F238E27FC236}">
                <a16:creationId xmlns:a16="http://schemas.microsoft.com/office/drawing/2014/main" id="{7612F135-DFEC-4A54-AEE9-35AD63479CC0}"/>
              </a:ext>
            </a:extLst>
          </p:cNvPr>
          <p:cNvSpPr/>
          <p:nvPr/>
        </p:nvSpPr>
        <p:spPr>
          <a:xfrm>
            <a:off x="4845570" y="1468102"/>
            <a:ext cx="503418" cy="4222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D9FE8327-14E4-4A78-97F4-EC54DD7ECE22}"/>
              </a:ext>
            </a:extLst>
          </p:cNvPr>
          <p:cNvSpPr/>
          <p:nvPr/>
        </p:nvSpPr>
        <p:spPr>
          <a:xfrm>
            <a:off x="7133121" y="1468102"/>
            <a:ext cx="503418" cy="4222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Arrow: Right 25">
            <a:extLst>
              <a:ext uri="{FF2B5EF4-FFF2-40B4-BE49-F238E27FC236}">
                <a16:creationId xmlns:a16="http://schemas.microsoft.com/office/drawing/2014/main" id="{3EF7D697-1605-40D1-A1DC-5A0C26000BA2}"/>
              </a:ext>
            </a:extLst>
          </p:cNvPr>
          <p:cNvSpPr/>
          <p:nvPr/>
        </p:nvSpPr>
        <p:spPr>
          <a:xfrm>
            <a:off x="9386646" y="1461235"/>
            <a:ext cx="503418" cy="4222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Arrow: Right 26">
            <a:extLst>
              <a:ext uri="{FF2B5EF4-FFF2-40B4-BE49-F238E27FC236}">
                <a16:creationId xmlns:a16="http://schemas.microsoft.com/office/drawing/2014/main" id="{EE1DB98B-9D24-42FE-8E2D-42AAF0E15213}"/>
              </a:ext>
            </a:extLst>
          </p:cNvPr>
          <p:cNvSpPr/>
          <p:nvPr/>
        </p:nvSpPr>
        <p:spPr>
          <a:xfrm rot="5400000">
            <a:off x="11494563" y="2740865"/>
            <a:ext cx="542932" cy="4222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Arrow: Right 27">
            <a:extLst>
              <a:ext uri="{FF2B5EF4-FFF2-40B4-BE49-F238E27FC236}">
                <a16:creationId xmlns:a16="http://schemas.microsoft.com/office/drawing/2014/main" id="{E76D77B4-73B3-4AC3-AA0C-F60989A7F693}"/>
              </a:ext>
            </a:extLst>
          </p:cNvPr>
          <p:cNvSpPr/>
          <p:nvPr/>
        </p:nvSpPr>
        <p:spPr>
          <a:xfrm rot="10800000">
            <a:off x="1859518" y="4593821"/>
            <a:ext cx="503418" cy="422224"/>
          </a:xfrm>
          <a:prstGeom prst="rightArrow">
            <a:avLst>
              <a:gd name="adj1" fmla="val 50000"/>
              <a:gd name="adj2" fmla="val 42899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Arrow: Right 28">
            <a:extLst>
              <a:ext uri="{FF2B5EF4-FFF2-40B4-BE49-F238E27FC236}">
                <a16:creationId xmlns:a16="http://schemas.microsoft.com/office/drawing/2014/main" id="{BD8342A2-EE42-4F4D-8B99-FF12392BAEA7}"/>
              </a:ext>
            </a:extLst>
          </p:cNvPr>
          <p:cNvSpPr/>
          <p:nvPr/>
        </p:nvSpPr>
        <p:spPr>
          <a:xfrm rot="10800000">
            <a:off x="4496450" y="4534366"/>
            <a:ext cx="503418" cy="4222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Arrow: Right 29">
            <a:extLst>
              <a:ext uri="{FF2B5EF4-FFF2-40B4-BE49-F238E27FC236}">
                <a16:creationId xmlns:a16="http://schemas.microsoft.com/office/drawing/2014/main" id="{42551300-1AEF-4D48-B7F1-D7199207C72C}"/>
              </a:ext>
            </a:extLst>
          </p:cNvPr>
          <p:cNvSpPr/>
          <p:nvPr/>
        </p:nvSpPr>
        <p:spPr>
          <a:xfrm rot="10800000">
            <a:off x="6891498" y="4502513"/>
            <a:ext cx="503418" cy="4222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Arrow: Right 30">
            <a:extLst>
              <a:ext uri="{FF2B5EF4-FFF2-40B4-BE49-F238E27FC236}">
                <a16:creationId xmlns:a16="http://schemas.microsoft.com/office/drawing/2014/main" id="{53BDC22C-EC86-4D9A-99D5-E963AE0CB77D}"/>
              </a:ext>
            </a:extLst>
          </p:cNvPr>
          <p:cNvSpPr/>
          <p:nvPr/>
        </p:nvSpPr>
        <p:spPr>
          <a:xfrm rot="10800000">
            <a:off x="9707383" y="4470659"/>
            <a:ext cx="503418" cy="4222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Image result for sprial icon">
            <a:extLst>
              <a:ext uri="{FF2B5EF4-FFF2-40B4-BE49-F238E27FC236}">
                <a16:creationId xmlns:a16="http://schemas.microsoft.com/office/drawing/2014/main" id="{39CE0CC0-A3EA-46DC-8D1B-0D63AED86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78" y="2548638"/>
            <a:ext cx="1171103" cy="1171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aim high icon">
            <a:extLst>
              <a:ext uri="{FF2B5EF4-FFF2-40B4-BE49-F238E27FC236}">
                <a16:creationId xmlns:a16="http://schemas.microsoft.com/office/drawing/2014/main" id="{3B33DF88-11D7-4FE0-8C07-A0FA343922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189"/>
          <a:stretch/>
        </p:blipFill>
        <p:spPr bwMode="auto">
          <a:xfrm>
            <a:off x="2877229" y="2544890"/>
            <a:ext cx="2075749" cy="1270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aim high icon">
            <a:extLst>
              <a:ext uri="{FF2B5EF4-FFF2-40B4-BE49-F238E27FC236}">
                <a16:creationId xmlns:a16="http://schemas.microsoft.com/office/drawing/2014/main" id="{E9707A8B-F4D8-478B-9DC9-B6A4C04B34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69" t="15750" r="20920" b="17091"/>
          <a:stretch/>
        </p:blipFill>
        <p:spPr bwMode="auto">
          <a:xfrm>
            <a:off x="10367905" y="2510837"/>
            <a:ext cx="1008669" cy="1090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thinking hard icon">
            <a:extLst>
              <a:ext uri="{FF2B5EF4-FFF2-40B4-BE49-F238E27FC236}">
                <a16:creationId xmlns:a16="http://schemas.microsoft.com/office/drawing/2014/main" id="{0115E5B5-7281-48C9-97B7-2B045A148D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730" y="2553803"/>
            <a:ext cx="1171103" cy="1171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mage result for reading icon">
            <a:extLst>
              <a:ext uri="{FF2B5EF4-FFF2-40B4-BE49-F238E27FC236}">
                <a16:creationId xmlns:a16="http://schemas.microsoft.com/office/drawing/2014/main" id="{556A846C-6F5F-48EF-A695-72AE6BCAE8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98" b="11617"/>
          <a:stretch/>
        </p:blipFill>
        <p:spPr bwMode="auto">
          <a:xfrm>
            <a:off x="7784867" y="2504176"/>
            <a:ext cx="1656200" cy="1270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Image result for hinterland icon">
            <a:extLst>
              <a:ext uri="{FF2B5EF4-FFF2-40B4-BE49-F238E27FC236}">
                <a16:creationId xmlns:a16="http://schemas.microsoft.com/office/drawing/2014/main" id="{E2E432CF-27A4-44C1-B10C-D0465305BD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06"/>
          <a:stretch/>
        </p:blipFill>
        <p:spPr bwMode="auto">
          <a:xfrm>
            <a:off x="10652678" y="5589399"/>
            <a:ext cx="1134004" cy="109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Image result for teacher writing icon">
            <a:extLst>
              <a:ext uri="{FF2B5EF4-FFF2-40B4-BE49-F238E27FC236}">
                <a16:creationId xmlns:a16="http://schemas.microsoft.com/office/drawing/2014/main" id="{37255D08-1FA0-4DD9-801C-9D2984414D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09" b="13976"/>
          <a:stretch/>
        </p:blipFill>
        <p:spPr bwMode="auto">
          <a:xfrm>
            <a:off x="8033978" y="5542574"/>
            <a:ext cx="1352668" cy="1184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Image result for zoom in zoom out icon">
            <a:extLst>
              <a:ext uri="{FF2B5EF4-FFF2-40B4-BE49-F238E27FC236}">
                <a16:creationId xmlns:a16="http://schemas.microsoft.com/office/drawing/2014/main" id="{F8F9F26C-9300-4543-A4F4-510D1914DF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74" b="19044"/>
          <a:stretch/>
        </p:blipFill>
        <p:spPr bwMode="auto">
          <a:xfrm>
            <a:off x="5299252" y="5586064"/>
            <a:ext cx="1663043" cy="11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Image result for rehearse icon">
            <a:extLst>
              <a:ext uri="{FF2B5EF4-FFF2-40B4-BE49-F238E27FC236}">
                <a16:creationId xmlns:a16="http://schemas.microsoft.com/office/drawing/2014/main" id="{E41C7DA0-CE14-4CCC-984A-AE8EA161CD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46" r="43549" b="13180"/>
          <a:stretch/>
        </p:blipFill>
        <p:spPr bwMode="auto">
          <a:xfrm>
            <a:off x="2825603" y="5625321"/>
            <a:ext cx="1311574" cy="112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Image result for brain icon">
            <a:extLst>
              <a:ext uri="{FF2B5EF4-FFF2-40B4-BE49-F238E27FC236}">
                <a16:creationId xmlns:a16="http://schemas.microsoft.com/office/drawing/2014/main" id="{92E1CA50-67BD-4EE0-AF69-F4DDA8548D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318" y="5589399"/>
            <a:ext cx="1160350" cy="11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03019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4BDDDA64F8D6E489DDCBF3E3FFCC2A6" ma:contentTypeVersion="13" ma:contentTypeDescription="Create a new document." ma:contentTypeScope="" ma:versionID="bc18cb81b1e723e25d7e9fc9ca7a6436">
  <xsd:schema xmlns:xsd="http://www.w3.org/2001/XMLSchema" xmlns:xs="http://www.w3.org/2001/XMLSchema" xmlns:p="http://schemas.microsoft.com/office/2006/metadata/properties" xmlns:ns3="3ab223bb-3a18-4b6d-87f2-6122819e71df" xmlns:ns4="6dfd54a2-7025-4230-82cb-5f830897d1e4" targetNamespace="http://schemas.microsoft.com/office/2006/metadata/properties" ma:root="true" ma:fieldsID="abd37e3caa932607f752165dc9bf710b" ns3:_="" ns4:_="">
    <xsd:import namespace="3ab223bb-3a18-4b6d-87f2-6122819e71df"/>
    <xsd:import namespace="6dfd54a2-7025-4230-82cb-5f830897d1e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b223bb-3a18-4b6d-87f2-6122819e71d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fd54a2-7025-4230-82cb-5f830897d1e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1587204-69B8-4398-AEC1-61771F6A096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64FFF07-690B-4D21-B296-470B007E2AAA}">
  <ds:schemaRefs>
    <ds:schemaRef ds:uri="http://purl.org/dc/terms/"/>
    <ds:schemaRef ds:uri="6dfd54a2-7025-4230-82cb-5f830897d1e4"/>
    <ds:schemaRef ds:uri="http://schemas.microsoft.com/office/2006/documentManagement/types"/>
    <ds:schemaRef ds:uri="http://purl.org/dc/dcmitype/"/>
    <ds:schemaRef ds:uri="3ab223bb-3a18-4b6d-87f2-6122819e71df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44EF4CB-A577-4698-B448-2D9BCB9AAE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ab223bb-3a18-4b6d-87f2-6122819e71df"/>
    <ds:schemaRef ds:uri="6dfd54a2-7025-4230-82cb-5f830897d1e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302</TotalTime>
  <Words>638</Words>
  <Application>Microsoft Office PowerPoint</Application>
  <PresentationFormat>Widescreen</PresentationFormat>
  <Paragraphs>104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Bradley Hand ITC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DG</dc:creator>
  <cp:lastModifiedBy>David Thatcher</cp:lastModifiedBy>
  <cp:revision>80</cp:revision>
  <dcterms:created xsi:type="dcterms:W3CDTF">2021-02-04T12:20:37Z</dcterms:created>
  <dcterms:modified xsi:type="dcterms:W3CDTF">2022-04-05T09:27:50Z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0x01010014BDDDA64F8D6E489DDCBF3E3FFCC2A6</vt:lpwstr>
  </property>
</Properties>
</file>