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
  </p:notesMasterIdLst>
  <p:sldIdLst>
    <p:sldId id="258" r:id="rId2"/>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FF0066"/>
    <a:srgbClr val="FF5050"/>
    <a:srgbClr val="00CC66"/>
    <a:srgbClr val="009900"/>
    <a:srgbClr val="003399"/>
    <a:srgbClr val="FF3300"/>
    <a:srgbClr val="FFCC00"/>
    <a:srgbClr val="3399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13" autoAdjust="0"/>
    <p:restoredTop sz="94660"/>
  </p:normalViewPr>
  <p:slideViewPr>
    <p:cSldViewPr snapToGrid="0">
      <p:cViewPr>
        <p:scale>
          <a:sx n="100" d="100"/>
          <a:sy n="100" d="100"/>
        </p:scale>
        <p:origin x="1944" y="-2563"/>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1012F8-B353-4FD4-809E-1A0EE1DF5639}" type="datetimeFigureOut">
              <a:rPr lang="en-GB" smtClean="0"/>
              <a:t>28/12/2020</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855154-0352-4D42-BAEE-EF8975965072}" type="slidenum">
              <a:rPr lang="en-GB" smtClean="0"/>
              <a:t>‹#›</a:t>
            </a:fld>
            <a:endParaRPr lang="en-GB"/>
          </a:p>
        </p:txBody>
      </p:sp>
    </p:spTree>
    <p:extLst>
      <p:ext uri="{BB962C8B-B14F-4D97-AF65-F5344CB8AC3E}">
        <p14:creationId xmlns:p14="http://schemas.microsoft.com/office/powerpoint/2010/main" val="40592997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 have added a few helpful shapes</a:t>
            </a:r>
            <a:r>
              <a:rPr lang="en-GB" baseline="0" dirty="0" smtClean="0"/>
              <a:t> and terms if you would find these useful for your own CM.  Delete from the outer page if not needed. You can easily change the colours by clicking on the shape you want to change, going to ‘shape fill’ and picking a colour.  The white lines can be moved to allow for more or less space.</a:t>
            </a:r>
            <a:endParaRPr lang="en-GB" dirty="0"/>
          </a:p>
        </p:txBody>
      </p:sp>
      <p:sp>
        <p:nvSpPr>
          <p:cNvPr id="4" name="Slide Number Placeholder 3"/>
          <p:cNvSpPr>
            <a:spLocks noGrp="1"/>
          </p:cNvSpPr>
          <p:nvPr>
            <p:ph type="sldNum" sz="quarter" idx="10"/>
          </p:nvPr>
        </p:nvSpPr>
        <p:spPr/>
        <p:txBody>
          <a:bodyPr/>
          <a:lstStyle/>
          <a:p>
            <a:fld id="{E3855154-0352-4D42-BAEE-EF8975965072}" type="slidenum">
              <a:rPr lang="en-GB" smtClean="0"/>
              <a:t>1</a:t>
            </a:fld>
            <a:endParaRPr lang="en-GB"/>
          </a:p>
        </p:txBody>
      </p:sp>
    </p:spTree>
    <p:extLst>
      <p:ext uri="{BB962C8B-B14F-4D97-AF65-F5344CB8AC3E}">
        <p14:creationId xmlns:p14="http://schemas.microsoft.com/office/powerpoint/2010/main" val="460708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5586AE5-59D7-4512-8685-A3422154952A}" type="datetimeFigureOut">
              <a:rPr lang="en-GB" smtClean="0"/>
              <a:t>28/12/2020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14E48-3C66-42CD-83C0-2EAA38B859D6}" type="slidenum">
              <a:rPr lang="en-GB" smtClean="0"/>
              <a:t>‹#›</a:t>
            </a:fld>
            <a:endParaRPr lang="en-GB"/>
          </a:p>
        </p:txBody>
      </p:sp>
    </p:spTree>
    <p:extLst>
      <p:ext uri="{BB962C8B-B14F-4D97-AF65-F5344CB8AC3E}">
        <p14:creationId xmlns:p14="http://schemas.microsoft.com/office/powerpoint/2010/main" val="370277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586AE5-59D7-4512-8685-A3422154952A}" type="datetimeFigureOut">
              <a:rPr lang="en-GB" smtClean="0"/>
              <a:t>28/12/2020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14E48-3C66-42CD-83C0-2EAA38B859D6}" type="slidenum">
              <a:rPr lang="en-GB" smtClean="0"/>
              <a:t>‹#›</a:t>
            </a:fld>
            <a:endParaRPr lang="en-GB"/>
          </a:p>
        </p:txBody>
      </p:sp>
    </p:spTree>
    <p:extLst>
      <p:ext uri="{BB962C8B-B14F-4D97-AF65-F5344CB8AC3E}">
        <p14:creationId xmlns:p14="http://schemas.microsoft.com/office/powerpoint/2010/main" val="2147541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5586AE5-59D7-4512-8685-A3422154952A}" type="datetimeFigureOut">
              <a:rPr lang="en-GB" smtClean="0"/>
              <a:t>28/12/2020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14E48-3C66-42CD-83C0-2EAA38B859D6}" type="slidenum">
              <a:rPr lang="en-GB" smtClean="0"/>
              <a:t>‹#›</a:t>
            </a:fld>
            <a:endParaRPr lang="en-GB"/>
          </a:p>
        </p:txBody>
      </p:sp>
    </p:spTree>
    <p:extLst>
      <p:ext uri="{BB962C8B-B14F-4D97-AF65-F5344CB8AC3E}">
        <p14:creationId xmlns:p14="http://schemas.microsoft.com/office/powerpoint/2010/main" val="1375426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5586AE5-59D7-4512-8685-A3422154952A}" type="datetimeFigureOut">
              <a:rPr lang="en-GB" smtClean="0"/>
              <a:t>28/12/2020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D14E48-3C66-42CD-83C0-2EAA38B859D6}" type="slidenum">
              <a:rPr lang="en-GB" smtClean="0"/>
              <a:t>‹#›</a:t>
            </a:fld>
            <a:endParaRPr lang="en-GB"/>
          </a:p>
        </p:txBody>
      </p:sp>
    </p:spTree>
    <p:extLst>
      <p:ext uri="{BB962C8B-B14F-4D97-AF65-F5344CB8AC3E}">
        <p14:creationId xmlns:p14="http://schemas.microsoft.com/office/powerpoint/2010/main" val="3662451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5586AE5-59D7-4512-8685-A3422154952A}" type="datetimeFigureOut">
              <a:rPr lang="en-GB" smtClean="0"/>
              <a:t>28/12/2020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9D14E48-3C66-42CD-83C0-2EAA38B859D6}" type="slidenum">
              <a:rPr lang="en-GB" smtClean="0"/>
              <a:t>‹#›</a:t>
            </a:fld>
            <a:endParaRPr lang="en-GB"/>
          </a:p>
        </p:txBody>
      </p:sp>
    </p:spTree>
    <p:extLst>
      <p:ext uri="{BB962C8B-B14F-4D97-AF65-F5344CB8AC3E}">
        <p14:creationId xmlns:p14="http://schemas.microsoft.com/office/powerpoint/2010/main" val="3655971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5586AE5-59D7-4512-8685-A3422154952A}" type="datetimeFigureOut">
              <a:rPr lang="en-GB" smtClean="0"/>
              <a:t>28/12/2020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9D14E48-3C66-42CD-83C0-2EAA38B859D6}" type="slidenum">
              <a:rPr lang="en-GB" smtClean="0"/>
              <a:t>‹#›</a:t>
            </a:fld>
            <a:endParaRPr lang="en-GB"/>
          </a:p>
        </p:txBody>
      </p:sp>
    </p:spTree>
    <p:extLst>
      <p:ext uri="{BB962C8B-B14F-4D97-AF65-F5344CB8AC3E}">
        <p14:creationId xmlns:p14="http://schemas.microsoft.com/office/powerpoint/2010/main" val="1421319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586AE5-59D7-4512-8685-A3422154952A}" type="datetimeFigureOut">
              <a:rPr lang="en-GB" smtClean="0"/>
              <a:t>28/12/2020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9D14E48-3C66-42CD-83C0-2EAA38B859D6}" type="slidenum">
              <a:rPr lang="en-GB" smtClean="0"/>
              <a:t>‹#›</a:t>
            </a:fld>
            <a:endParaRPr lang="en-GB"/>
          </a:p>
        </p:txBody>
      </p:sp>
    </p:spTree>
    <p:extLst>
      <p:ext uri="{BB962C8B-B14F-4D97-AF65-F5344CB8AC3E}">
        <p14:creationId xmlns:p14="http://schemas.microsoft.com/office/powerpoint/2010/main" val="2658399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65586AE5-59D7-4512-8685-A3422154952A}" type="datetimeFigureOut">
              <a:rPr lang="en-GB" smtClean="0"/>
              <a:t>28/12/2020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D14E48-3C66-42CD-83C0-2EAA38B859D6}" type="slidenum">
              <a:rPr lang="en-GB" smtClean="0"/>
              <a:t>‹#›</a:t>
            </a:fld>
            <a:endParaRPr lang="en-GB"/>
          </a:p>
        </p:txBody>
      </p:sp>
    </p:spTree>
    <p:extLst>
      <p:ext uri="{BB962C8B-B14F-4D97-AF65-F5344CB8AC3E}">
        <p14:creationId xmlns:p14="http://schemas.microsoft.com/office/powerpoint/2010/main" val="3137270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65586AE5-59D7-4512-8685-A3422154952A}" type="datetimeFigureOut">
              <a:rPr lang="en-GB" smtClean="0"/>
              <a:t>28/12/2020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D14E48-3C66-42CD-83C0-2EAA38B859D6}" type="slidenum">
              <a:rPr lang="en-GB" smtClean="0"/>
              <a:t>‹#›</a:t>
            </a:fld>
            <a:endParaRPr lang="en-GB"/>
          </a:p>
        </p:txBody>
      </p:sp>
    </p:spTree>
    <p:extLst>
      <p:ext uri="{BB962C8B-B14F-4D97-AF65-F5344CB8AC3E}">
        <p14:creationId xmlns:p14="http://schemas.microsoft.com/office/powerpoint/2010/main" val="2493247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586AE5-59D7-4512-8685-A3422154952A}" type="datetimeFigureOut">
              <a:rPr lang="en-GB" smtClean="0"/>
              <a:t>28/12/2020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14E48-3C66-42CD-83C0-2EAA38B859D6}" type="slidenum">
              <a:rPr lang="en-GB" smtClean="0"/>
              <a:t>‹#›</a:t>
            </a:fld>
            <a:endParaRPr lang="en-GB"/>
          </a:p>
        </p:txBody>
      </p:sp>
    </p:spTree>
    <p:extLst>
      <p:ext uri="{BB962C8B-B14F-4D97-AF65-F5344CB8AC3E}">
        <p14:creationId xmlns:p14="http://schemas.microsoft.com/office/powerpoint/2010/main" val="560760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586AE5-59D7-4512-8685-A3422154952A}" type="datetimeFigureOut">
              <a:rPr lang="en-GB" smtClean="0"/>
              <a:t>28/12/2020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14E48-3C66-42CD-83C0-2EAA38B859D6}" type="slidenum">
              <a:rPr lang="en-GB" smtClean="0"/>
              <a:t>‹#›</a:t>
            </a:fld>
            <a:endParaRPr lang="en-GB"/>
          </a:p>
        </p:txBody>
      </p:sp>
    </p:spTree>
    <p:extLst>
      <p:ext uri="{BB962C8B-B14F-4D97-AF65-F5344CB8AC3E}">
        <p14:creationId xmlns:p14="http://schemas.microsoft.com/office/powerpoint/2010/main" val="2898391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65586AE5-59D7-4512-8685-A3422154952A}" type="datetimeFigureOut">
              <a:rPr lang="en-GB" smtClean="0"/>
              <a:t>28/12/2020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09D14E48-3C66-42CD-83C0-2EAA38B859D6}" type="slidenum">
              <a:rPr lang="en-GB" smtClean="0"/>
              <a:t>‹#›</a:t>
            </a:fld>
            <a:endParaRPr lang="en-GB"/>
          </a:p>
        </p:txBody>
      </p:sp>
    </p:spTree>
    <p:extLst>
      <p:ext uri="{BB962C8B-B14F-4D97-AF65-F5344CB8AC3E}">
        <p14:creationId xmlns:p14="http://schemas.microsoft.com/office/powerpoint/2010/main" val="200562977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ounded Rectangle 56"/>
          <p:cNvSpPr/>
          <p:nvPr/>
        </p:nvSpPr>
        <p:spPr>
          <a:xfrm>
            <a:off x="212452" y="9102568"/>
            <a:ext cx="2995468" cy="631993"/>
          </a:xfrm>
          <a:prstGeom prst="roundRect">
            <a:avLst>
              <a:gd name="adj" fmla="val 17194"/>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smtClean="0">
              <a:solidFill>
                <a:schemeClr val="tx1"/>
              </a:solidFill>
            </a:endParaRPr>
          </a:p>
          <a:p>
            <a:pPr algn="ctr"/>
            <a:endParaRPr lang="en-GB" sz="800" dirty="0">
              <a:solidFill>
                <a:schemeClr val="tx1"/>
              </a:solidFill>
            </a:endParaRPr>
          </a:p>
          <a:p>
            <a:r>
              <a:rPr lang="en-GB" sz="800" dirty="0" smtClean="0">
                <a:solidFill>
                  <a:schemeClr val="tx1"/>
                </a:solidFill>
                <a:latin typeface="Arial" panose="020B0604020202020204" pitchFamily="34" charset="0"/>
                <a:cs typeface="Arial" panose="020B0604020202020204" pitchFamily="34" charset="0"/>
              </a:rPr>
              <a:t>Interpret </a:t>
            </a:r>
            <a:r>
              <a:rPr lang="en-GB" sz="800" dirty="0">
                <a:solidFill>
                  <a:schemeClr val="tx1"/>
                </a:solidFill>
                <a:latin typeface="Arial" panose="020B0604020202020204" pitchFamily="34" charset="0"/>
                <a:cs typeface="Arial" panose="020B0604020202020204" pitchFamily="34" charset="0"/>
              </a:rPr>
              <a:t>statistical information and results in context </a:t>
            </a:r>
            <a:r>
              <a:rPr lang="en-GB" sz="800" dirty="0" smtClean="0">
                <a:solidFill>
                  <a:schemeClr val="tx1"/>
                </a:solidFill>
                <a:latin typeface="Arial" panose="020B0604020202020204" pitchFamily="34" charset="0"/>
                <a:cs typeface="Arial" panose="020B0604020202020204" pitchFamily="34" charset="0"/>
              </a:rPr>
              <a:t>and reason </a:t>
            </a:r>
            <a:r>
              <a:rPr lang="en-GB" sz="800" dirty="0">
                <a:solidFill>
                  <a:schemeClr val="tx1"/>
                </a:solidFill>
                <a:latin typeface="Arial" panose="020B0604020202020204" pitchFamily="34" charset="0"/>
                <a:cs typeface="Arial" panose="020B0604020202020204" pitchFamily="34" charset="0"/>
              </a:rPr>
              <a:t>statistically to </a:t>
            </a:r>
            <a:r>
              <a:rPr lang="en-GB" sz="800" dirty="0" smtClean="0">
                <a:solidFill>
                  <a:schemeClr val="tx1"/>
                </a:solidFill>
                <a:latin typeface="Arial" panose="020B0604020202020204" pitchFamily="34" charset="0"/>
                <a:cs typeface="Arial" panose="020B0604020202020204" pitchFamily="34" charset="0"/>
              </a:rPr>
              <a:t>draw conclusions</a:t>
            </a:r>
            <a:r>
              <a:rPr lang="en-GB" sz="800" dirty="0">
                <a:solidFill>
                  <a:schemeClr val="tx1"/>
                </a:solidFill>
                <a:latin typeface="Arial" panose="020B0604020202020204" pitchFamily="34" charset="0"/>
                <a:cs typeface="Arial" panose="020B0604020202020204" pitchFamily="34" charset="0"/>
              </a:rPr>
              <a:t>.</a:t>
            </a:r>
            <a:endParaRPr lang="en-GB" sz="800" dirty="0">
              <a:solidFill>
                <a:schemeClr val="tx1"/>
              </a:solidFill>
              <a:latin typeface="Arial" panose="020B0604020202020204" pitchFamily="34" charset="0"/>
              <a:cs typeface="Arial" panose="020B0604020202020204" pitchFamily="34" charset="0"/>
            </a:endParaRPr>
          </a:p>
        </p:txBody>
      </p:sp>
      <p:sp>
        <p:nvSpPr>
          <p:cNvPr id="39" name="U-Turn Arrow 38"/>
          <p:cNvSpPr/>
          <p:nvPr/>
        </p:nvSpPr>
        <p:spPr>
          <a:xfrm rot="16200000" flipV="1">
            <a:off x="2375074" y="-389657"/>
            <a:ext cx="2254451" cy="6392287"/>
          </a:xfrm>
          <a:prstGeom prst="uturnArrow">
            <a:avLst>
              <a:gd name="adj1" fmla="val 33921"/>
              <a:gd name="adj2" fmla="val 24938"/>
              <a:gd name="adj3" fmla="val 26805"/>
              <a:gd name="adj4" fmla="val 9861"/>
              <a:gd name="adj5" fmla="val 96992"/>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7" name="U-Turn Arrow 36"/>
          <p:cNvSpPr/>
          <p:nvPr/>
        </p:nvSpPr>
        <p:spPr>
          <a:xfrm rot="16200000">
            <a:off x="1469260" y="1683171"/>
            <a:ext cx="2355240" cy="4993460"/>
          </a:xfrm>
          <a:prstGeom prst="uturnArrow">
            <a:avLst>
              <a:gd name="adj1" fmla="val 34174"/>
              <a:gd name="adj2" fmla="val 22633"/>
              <a:gd name="adj3" fmla="val 26852"/>
              <a:gd name="adj4" fmla="val 9256"/>
              <a:gd name="adj5" fmla="val 100000"/>
            </a:avLst>
          </a:prstGeom>
          <a:solidFill>
            <a:schemeClr val="accent4">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1" name="U-Turn Arrow 30"/>
          <p:cNvSpPr/>
          <p:nvPr/>
        </p:nvSpPr>
        <p:spPr>
          <a:xfrm rot="16200000" flipV="1">
            <a:off x="2490614" y="2660980"/>
            <a:ext cx="2523706" cy="5864125"/>
          </a:xfrm>
          <a:prstGeom prst="uturnArrow">
            <a:avLst>
              <a:gd name="adj1" fmla="val 34669"/>
              <a:gd name="adj2" fmla="val 24751"/>
              <a:gd name="adj3" fmla="val 20448"/>
              <a:gd name="adj4" fmla="val 9862"/>
              <a:gd name="adj5" fmla="val 89631"/>
            </a:avLst>
          </a:prstGeom>
          <a:solidFill>
            <a:schemeClr val="accent4">
              <a:lumMod val="60000"/>
              <a:lumOff val="40000"/>
            </a:schemeClr>
          </a:solidFill>
          <a:ln>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0" name="Rectangle 79"/>
          <p:cNvSpPr/>
          <p:nvPr/>
        </p:nvSpPr>
        <p:spPr>
          <a:xfrm>
            <a:off x="107251" y="186571"/>
            <a:ext cx="6629357" cy="97339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 name="Straight Connector 2"/>
          <p:cNvCxnSpPr/>
          <p:nvPr/>
        </p:nvCxnSpPr>
        <p:spPr>
          <a:xfrm>
            <a:off x="5001592" y="622283"/>
            <a:ext cx="0" cy="49174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Oval 43"/>
          <p:cNvSpPr/>
          <p:nvPr/>
        </p:nvSpPr>
        <p:spPr>
          <a:xfrm>
            <a:off x="4712694" y="3247636"/>
            <a:ext cx="571552" cy="589349"/>
          </a:xfrm>
          <a:prstGeom prst="ellipse">
            <a:avLst/>
          </a:prstGeom>
          <a:solidFill>
            <a:srgbClr val="92D050"/>
          </a:solidFill>
          <a:ln w="76200">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200" b="1" dirty="0">
              <a:solidFill>
                <a:srgbClr val="FF0000"/>
              </a:solidFill>
            </a:endParaRPr>
          </a:p>
        </p:txBody>
      </p:sp>
      <p:sp>
        <p:nvSpPr>
          <p:cNvPr id="56" name="TextBox 55"/>
          <p:cNvSpPr txBox="1"/>
          <p:nvPr/>
        </p:nvSpPr>
        <p:spPr>
          <a:xfrm>
            <a:off x="525200" y="9169811"/>
            <a:ext cx="1746740" cy="230832"/>
          </a:xfrm>
          <a:prstGeom prst="rect">
            <a:avLst/>
          </a:prstGeom>
          <a:noFill/>
        </p:spPr>
        <p:txBody>
          <a:bodyPr wrap="square" rtlCol="0">
            <a:spAutoFit/>
          </a:bodyPr>
          <a:lstStyle/>
          <a:p>
            <a:r>
              <a:rPr lang="en-GB" sz="900" b="1" dirty="0" smtClean="0">
                <a:solidFill>
                  <a:srgbClr val="FF0066"/>
                </a:solidFill>
                <a:latin typeface="Arial" panose="020B0604020202020204" pitchFamily="34" charset="0"/>
                <a:cs typeface="Arial" panose="020B0604020202020204" pitchFamily="34" charset="0"/>
              </a:rPr>
              <a:t>ASSESSMENT</a:t>
            </a:r>
            <a:r>
              <a:rPr lang="en-GB" sz="800" b="1" dirty="0" smtClean="0">
                <a:solidFill>
                  <a:srgbClr val="FF0066"/>
                </a:solidFill>
                <a:latin typeface="Arial" panose="020B0604020202020204" pitchFamily="34" charset="0"/>
                <a:cs typeface="Arial" panose="020B0604020202020204" pitchFamily="34" charset="0"/>
              </a:rPr>
              <a:t> </a:t>
            </a:r>
            <a:r>
              <a:rPr lang="en-GB" sz="900" b="1" dirty="0" smtClean="0">
                <a:solidFill>
                  <a:srgbClr val="FF0066"/>
                </a:solidFill>
                <a:latin typeface="Arial" panose="020B0604020202020204" pitchFamily="34" charset="0"/>
                <a:cs typeface="Arial" panose="020B0604020202020204" pitchFamily="34" charset="0"/>
              </a:rPr>
              <a:t>OBJECTIVE</a:t>
            </a:r>
            <a:endParaRPr lang="en-GB" sz="900" b="1" dirty="0">
              <a:solidFill>
                <a:srgbClr val="FF0066"/>
              </a:solidFill>
              <a:latin typeface="Arial" panose="020B0604020202020204" pitchFamily="34" charset="0"/>
              <a:cs typeface="Arial" panose="020B0604020202020204" pitchFamily="34" charset="0"/>
            </a:endParaRPr>
          </a:p>
        </p:txBody>
      </p:sp>
      <p:sp>
        <p:nvSpPr>
          <p:cNvPr id="98" name="Rounded Rectangle 97"/>
          <p:cNvSpPr/>
          <p:nvPr/>
        </p:nvSpPr>
        <p:spPr>
          <a:xfrm>
            <a:off x="3254801" y="9093872"/>
            <a:ext cx="3380740" cy="631993"/>
          </a:xfrm>
          <a:prstGeom prst="roundRect">
            <a:avLst>
              <a:gd name="adj" fmla="val 17194"/>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1" name="Straight Connector 120"/>
          <p:cNvCxnSpPr/>
          <p:nvPr/>
        </p:nvCxnSpPr>
        <p:spPr>
          <a:xfrm>
            <a:off x="4116055" y="7612512"/>
            <a:ext cx="0" cy="95700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flipV="1">
            <a:off x="453106" y="8247501"/>
            <a:ext cx="933444" cy="112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p:nvPr/>
        </p:nvCxnSpPr>
        <p:spPr>
          <a:xfrm flipV="1">
            <a:off x="360319" y="6484207"/>
            <a:ext cx="933444" cy="112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p:nvCxnSpPr>
        <p:spPr>
          <a:xfrm flipV="1">
            <a:off x="5935980" y="2818432"/>
            <a:ext cx="800628" cy="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flipH="1" flipV="1">
            <a:off x="4106254" y="1827143"/>
            <a:ext cx="8255" cy="96501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flipH="1" flipV="1">
            <a:off x="2686734" y="860841"/>
            <a:ext cx="8255" cy="96501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91" name="TextBox 190"/>
          <p:cNvSpPr txBox="1"/>
          <p:nvPr/>
        </p:nvSpPr>
        <p:spPr>
          <a:xfrm>
            <a:off x="136665" y="1390964"/>
            <a:ext cx="855619" cy="577081"/>
          </a:xfrm>
          <a:prstGeom prst="rect">
            <a:avLst/>
          </a:prstGeom>
          <a:noFill/>
          <a:ln>
            <a:noFill/>
          </a:ln>
          <a:effectLst>
            <a:glow rad="38100">
              <a:schemeClr val="bg1"/>
            </a:glow>
            <a:softEdge rad="127000"/>
          </a:effectLst>
        </p:spPr>
        <p:txBody>
          <a:bodyPr wrap="square" rtlCol="0">
            <a:spAutoFit/>
          </a:bodyPr>
          <a:lstStyle/>
          <a:p>
            <a:pPr algn="ctr"/>
            <a:r>
              <a:rPr lang="en-GB" sz="1050" b="1" dirty="0" smtClean="0">
                <a:solidFill>
                  <a:srgbClr val="7030A0"/>
                </a:solidFill>
                <a:latin typeface="Arial" panose="020B0604020202020204" pitchFamily="34" charset="0"/>
                <a:cs typeface="Arial" panose="020B0604020202020204" pitchFamily="34" charset="0"/>
              </a:rPr>
              <a:t>REVISION and</a:t>
            </a:r>
          </a:p>
          <a:p>
            <a:pPr algn="ctr"/>
            <a:r>
              <a:rPr lang="en-GB" sz="1050" b="1" dirty="0" smtClean="0">
                <a:solidFill>
                  <a:srgbClr val="7030A0"/>
                </a:solidFill>
                <a:latin typeface="Arial" panose="020B0604020202020204" pitchFamily="34" charset="0"/>
                <a:cs typeface="Arial" panose="020B0604020202020204" pitchFamily="34" charset="0"/>
              </a:rPr>
              <a:t>EXAMS</a:t>
            </a:r>
            <a:endParaRPr lang="en-GB" sz="1050" b="1" dirty="0">
              <a:solidFill>
                <a:srgbClr val="7030A0"/>
              </a:solidFill>
              <a:latin typeface="Arial" panose="020B0604020202020204" pitchFamily="34" charset="0"/>
              <a:cs typeface="Arial" panose="020B0604020202020204" pitchFamily="34" charset="0"/>
            </a:endParaRPr>
          </a:p>
        </p:txBody>
      </p:sp>
      <p:sp>
        <p:nvSpPr>
          <p:cNvPr id="213" name="TextBox 212"/>
          <p:cNvSpPr txBox="1"/>
          <p:nvPr/>
        </p:nvSpPr>
        <p:spPr>
          <a:xfrm>
            <a:off x="4243612" y="1848336"/>
            <a:ext cx="1391414" cy="215444"/>
          </a:xfrm>
          <a:prstGeom prst="rect">
            <a:avLst/>
          </a:prstGeom>
          <a:noFill/>
          <a:ln>
            <a:noFill/>
          </a:ln>
          <a:effectLst>
            <a:softEdge rad="63500"/>
          </a:effectLst>
        </p:spPr>
        <p:txBody>
          <a:bodyPr wrap="square" rtlCol="0">
            <a:spAutoFit/>
          </a:bodyPr>
          <a:lstStyle/>
          <a:p>
            <a:pPr algn="ctr"/>
            <a:r>
              <a:rPr lang="en-GB" sz="800" b="1" dirty="0" smtClean="0">
                <a:latin typeface="Arial" panose="020B0604020202020204" pitchFamily="34" charset="0"/>
                <a:cs typeface="Arial" panose="020B0604020202020204" pitchFamily="34" charset="0"/>
              </a:rPr>
              <a:t>NORMAL DISTRIBUTION</a:t>
            </a:r>
            <a:endParaRPr lang="en-GB" sz="700" b="1" dirty="0">
              <a:latin typeface="Arial" panose="020B0604020202020204" pitchFamily="34" charset="0"/>
              <a:cs typeface="Arial" panose="020B0604020202020204" pitchFamily="34" charset="0"/>
            </a:endParaRPr>
          </a:p>
        </p:txBody>
      </p:sp>
      <p:sp>
        <p:nvSpPr>
          <p:cNvPr id="219" name="TextBox 218"/>
          <p:cNvSpPr txBox="1"/>
          <p:nvPr/>
        </p:nvSpPr>
        <p:spPr>
          <a:xfrm>
            <a:off x="5184164" y="2960465"/>
            <a:ext cx="2272940" cy="215444"/>
          </a:xfrm>
          <a:prstGeom prst="rect">
            <a:avLst/>
          </a:prstGeom>
          <a:noFill/>
          <a:ln>
            <a:noFill/>
          </a:ln>
          <a:effectLst>
            <a:softEdge rad="63500"/>
          </a:effectLst>
        </p:spPr>
        <p:txBody>
          <a:bodyPr wrap="square" rtlCol="0">
            <a:spAutoFit/>
          </a:bodyPr>
          <a:lstStyle/>
          <a:p>
            <a:pPr algn="ctr"/>
            <a:r>
              <a:rPr lang="en-GB" sz="800" b="1" dirty="0" smtClean="0">
                <a:latin typeface="Arial" panose="020B0604020202020204" pitchFamily="34" charset="0"/>
                <a:cs typeface="Arial" panose="020B0604020202020204" pitchFamily="34" charset="0"/>
              </a:rPr>
              <a:t>PROBABILITY</a:t>
            </a:r>
            <a:endParaRPr lang="en-GB" sz="700" b="1" dirty="0">
              <a:latin typeface="Arial" panose="020B0604020202020204" pitchFamily="34" charset="0"/>
              <a:cs typeface="Arial" panose="020B0604020202020204" pitchFamily="34" charset="0"/>
            </a:endParaRPr>
          </a:p>
        </p:txBody>
      </p:sp>
      <p:sp>
        <p:nvSpPr>
          <p:cNvPr id="223" name="TextBox 222"/>
          <p:cNvSpPr txBox="1"/>
          <p:nvPr/>
        </p:nvSpPr>
        <p:spPr>
          <a:xfrm>
            <a:off x="267990" y="3149081"/>
            <a:ext cx="1004770" cy="215444"/>
          </a:xfrm>
          <a:prstGeom prst="rect">
            <a:avLst/>
          </a:prstGeom>
          <a:noFill/>
          <a:ln>
            <a:noFill/>
          </a:ln>
          <a:effectLst>
            <a:softEdge rad="63500"/>
          </a:effectLst>
        </p:spPr>
        <p:txBody>
          <a:bodyPr wrap="square" rtlCol="0">
            <a:spAutoFit/>
          </a:bodyPr>
          <a:lstStyle/>
          <a:p>
            <a:pPr algn="ctr"/>
            <a:r>
              <a:rPr lang="en-GB" sz="800" b="1" dirty="0" smtClean="0">
                <a:solidFill>
                  <a:srgbClr val="FF0000"/>
                </a:solidFill>
                <a:latin typeface="Arial" panose="020B0604020202020204" pitchFamily="34" charset="0"/>
                <a:cs typeface="Arial" panose="020B0604020202020204" pitchFamily="34" charset="0"/>
              </a:rPr>
              <a:t>PROBABILITY </a:t>
            </a:r>
            <a:endParaRPr lang="en-GB" sz="700" b="1" dirty="0">
              <a:solidFill>
                <a:srgbClr val="FF0000"/>
              </a:solidFill>
              <a:latin typeface="Arial" panose="020B0604020202020204" pitchFamily="34" charset="0"/>
              <a:cs typeface="Arial" panose="020B0604020202020204" pitchFamily="34" charset="0"/>
            </a:endParaRPr>
          </a:p>
        </p:txBody>
      </p:sp>
      <p:sp>
        <p:nvSpPr>
          <p:cNvPr id="224" name="TextBox 223"/>
          <p:cNvSpPr txBox="1"/>
          <p:nvPr/>
        </p:nvSpPr>
        <p:spPr>
          <a:xfrm>
            <a:off x="71153" y="4251276"/>
            <a:ext cx="962010" cy="338554"/>
          </a:xfrm>
          <a:prstGeom prst="rect">
            <a:avLst/>
          </a:prstGeom>
          <a:noFill/>
          <a:ln>
            <a:noFill/>
          </a:ln>
          <a:effectLst>
            <a:softEdge rad="63500"/>
          </a:effectLst>
        </p:spPr>
        <p:txBody>
          <a:bodyPr wrap="square" rtlCol="0">
            <a:spAutoFit/>
          </a:bodyPr>
          <a:lstStyle/>
          <a:p>
            <a:pPr algn="ctr"/>
            <a:r>
              <a:rPr lang="en-GB" sz="800" b="1" dirty="0" smtClean="0">
                <a:solidFill>
                  <a:srgbClr val="FF0000"/>
                </a:solidFill>
                <a:latin typeface="Arial" panose="020B0604020202020204" pitchFamily="34" charset="0"/>
                <a:cs typeface="Arial" panose="020B0604020202020204" pitchFamily="34" charset="0"/>
              </a:rPr>
              <a:t>RATES of CHANGE </a:t>
            </a:r>
            <a:endParaRPr lang="en-GB" sz="700" b="1" dirty="0">
              <a:solidFill>
                <a:srgbClr val="FF0000"/>
              </a:solidFill>
              <a:latin typeface="Arial" panose="020B0604020202020204" pitchFamily="34" charset="0"/>
              <a:cs typeface="Arial" panose="020B0604020202020204" pitchFamily="34" charset="0"/>
            </a:endParaRPr>
          </a:p>
        </p:txBody>
      </p:sp>
      <p:sp>
        <p:nvSpPr>
          <p:cNvPr id="4" name="TextBox 3"/>
          <p:cNvSpPr txBox="1"/>
          <p:nvPr/>
        </p:nvSpPr>
        <p:spPr>
          <a:xfrm>
            <a:off x="2192694" y="274389"/>
            <a:ext cx="2950916" cy="510778"/>
          </a:xfrm>
          <a:prstGeom prst="roundRect">
            <a:avLst/>
          </a:prstGeom>
          <a:solidFill>
            <a:srgbClr val="FFFF00"/>
          </a:solidFill>
        </p:spPr>
        <p:txBody>
          <a:bodyPr wrap="square" rtlCol="0">
            <a:spAutoFit/>
          </a:bodyPr>
          <a:lstStyle/>
          <a:p>
            <a:pPr algn="ctr"/>
            <a:r>
              <a:rPr lang="en-GB" sz="2400" b="1" spc="300" dirty="0" smtClean="0">
                <a:solidFill>
                  <a:srgbClr val="7030A0"/>
                </a:solidFill>
              </a:rPr>
              <a:t>GCSE </a:t>
            </a:r>
            <a:r>
              <a:rPr lang="en-GB" sz="2400" b="1" spc="300" dirty="0" smtClean="0">
                <a:solidFill>
                  <a:srgbClr val="7030A0"/>
                </a:solidFill>
              </a:rPr>
              <a:t>STATISTICS</a:t>
            </a:r>
            <a:endParaRPr lang="en-GB" sz="2400" b="1" spc="300" dirty="0">
              <a:solidFill>
                <a:srgbClr val="7030A0"/>
              </a:solidFill>
            </a:endParaRPr>
          </a:p>
        </p:txBody>
      </p:sp>
      <p:sp>
        <p:nvSpPr>
          <p:cNvPr id="240" name="TextBox 239"/>
          <p:cNvSpPr txBox="1"/>
          <p:nvPr/>
        </p:nvSpPr>
        <p:spPr>
          <a:xfrm flipH="1">
            <a:off x="4774334" y="3450369"/>
            <a:ext cx="448272" cy="369332"/>
          </a:xfrm>
          <a:prstGeom prst="rect">
            <a:avLst/>
          </a:prstGeom>
          <a:noFill/>
        </p:spPr>
        <p:txBody>
          <a:bodyPr wrap="square" rtlCol="0">
            <a:spAutoFit/>
          </a:bodyPr>
          <a:lstStyle/>
          <a:p>
            <a:r>
              <a:rPr lang="en-GB" b="1" dirty="0" smtClean="0"/>
              <a:t>11</a:t>
            </a:r>
            <a:endParaRPr lang="en-GB" b="1" dirty="0"/>
          </a:p>
        </p:txBody>
      </p:sp>
      <p:sp>
        <p:nvSpPr>
          <p:cNvPr id="246" name="TextBox 245"/>
          <p:cNvSpPr txBox="1"/>
          <p:nvPr/>
        </p:nvSpPr>
        <p:spPr>
          <a:xfrm>
            <a:off x="5693314" y="5404544"/>
            <a:ext cx="1171324" cy="338554"/>
          </a:xfrm>
          <a:prstGeom prst="rect">
            <a:avLst/>
          </a:prstGeom>
          <a:noFill/>
          <a:ln>
            <a:noFill/>
          </a:ln>
          <a:effectLst>
            <a:softEdge rad="63500"/>
          </a:effectLst>
        </p:spPr>
        <p:txBody>
          <a:bodyPr wrap="square" rtlCol="0">
            <a:spAutoFit/>
          </a:bodyPr>
          <a:lstStyle/>
          <a:p>
            <a:pPr algn="ctr"/>
            <a:r>
              <a:rPr lang="en-GB" sz="800" b="1" dirty="0" smtClean="0">
                <a:solidFill>
                  <a:srgbClr val="FF0000"/>
                </a:solidFill>
                <a:latin typeface="Arial" panose="020B0604020202020204" pitchFamily="34" charset="0"/>
                <a:cs typeface="Arial" panose="020B0604020202020204" pitchFamily="34" charset="0"/>
              </a:rPr>
              <a:t>MEASURES of SPREAD</a:t>
            </a:r>
            <a:endParaRPr lang="en-GB" sz="700" b="1" dirty="0">
              <a:solidFill>
                <a:srgbClr val="FF0000"/>
              </a:solidFill>
              <a:latin typeface="Arial" panose="020B0604020202020204" pitchFamily="34" charset="0"/>
              <a:cs typeface="Arial" panose="020B0604020202020204" pitchFamily="34" charset="0"/>
            </a:endParaRPr>
          </a:p>
        </p:txBody>
      </p:sp>
      <p:sp>
        <p:nvSpPr>
          <p:cNvPr id="27" name="TextBox 26"/>
          <p:cNvSpPr txBox="1"/>
          <p:nvPr/>
        </p:nvSpPr>
        <p:spPr>
          <a:xfrm>
            <a:off x="5773369" y="5654286"/>
            <a:ext cx="931767" cy="707886"/>
          </a:xfrm>
          <a:prstGeom prst="rect">
            <a:avLst/>
          </a:prstGeom>
          <a:noFill/>
        </p:spPr>
        <p:txBody>
          <a:bodyPr wrap="square" rtlCol="0">
            <a:spAutoFit/>
          </a:bodyPr>
          <a:lstStyle/>
          <a:p>
            <a:pPr lvl="0"/>
            <a:r>
              <a:rPr lang="en-GB" sz="800" dirty="0" smtClean="0"/>
              <a:t>*Range, </a:t>
            </a:r>
            <a:endParaRPr lang="en-GB" sz="800" dirty="0" smtClean="0"/>
          </a:p>
          <a:p>
            <a:pPr lvl="0"/>
            <a:r>
              <a:rPr lang="en-GB" sz="800" dirty="0" smtClean="0"/>
              <a:t>inter </a:t>
            </a:r>
            <a:r>
              <a:rPr lang="en-GB" sz="800" dirty="0"/>
              <a:t>quartile, </a:t>
            </a:r>
            <a:r>
              <a:rPr lang="en-GB" sz="800" dirty="0" smtClean="0"/>
              <a:t>inter </a:t>
            </a:r>
            <a:r>
              <a:rPr lang="en-GB" sz="800" dirty="0" err="1" smtClean="0"/>
              <a:t>decile</a:t>
            </a:r>
            <a:r>
              <a:rPr lang="en-GB" sz="800" dirty="0" smtClean="0"/>
              <a:t> </a:t>
            </a:r>
            <a:r>
              <a:rPr lang="en-GB" sz="800" dirty="0"/>
              <a:t>and inter percentile </a:t>
            </a:r>
            <a:r>
              <a:rPr lang="en-GB" sz="800" dirty="0" smtClean="0"/>
              <a:t>range</a:t>
            </a:r>
            <a:endParaRPr lang="en-GB" dirty="0"/>
          </a:p>
        </p:txBody>
      </p:sp>
      <p:sp>
        <p:nvSpPr>
          <p:cNvPr id="28" name="TextBox 27"/>
          <p:cNvSpPr txBox="1"/>
          <p:nvPr/>
        </p:nvSpPr>
        <p:spPr>
          <a:xfrm>
            <a:off x="1921375" y="4717967"/>
            <a:ext cx="2291179" cy="1107996"/>
          </a:xfrm>
          <a:prstGeom prst="rect">
            <a:avLst/>
          </a:prstGeom>
          <a:noFill/>
        </p:spPr>
        <p:txBody>
          <a:bodyPr wrap="square" rtlCol="0">
            <a:spAutoFit/>
          </a:bodyPr>
          <a:lstStyle/>
          <a:p>
            <a:pPr lvl="0"/>
            <a:r>
              <a:rPr lang="en-GB" sz="800" dirty="0" smtClean="0"/>
              <a:t>*Time </a:t>
            </a:r>
            <a:r>
              <a:rPr lang="en-GB" sz="800" dirty="0"/>
              <a:t>series </a:t>
            </a:r>
            <a:r>
              <a:rPr lang="en-GB" sz="800" dirty="0" smtClean="0"/>
              <a:t>graphs</a:t>
            </a:r>
          </a:p>
          <a:p>
            <a:pPr lvl="0"/>
            <a:r>
              <a:rPr lang="en-GB" sz="800" dirty="0" smtClean="0"/>
              <a:t>* Mo</a:t>
            </a:r>
            <a:r>
              <a:rPr lang="en-GB" sz="800" dirty="0" smtClean="0"/>
              <a:t>ving </a:t>
            </a:r>
            <a:r>
              <a:rPr lang="en-GB" sz="800" dirty="0"/>
              <a:t>averages </a:t>
            </a:r>
            <a:endParaRPr lang="en-GB" sz="800" dirty="0" smtClean="0"/>
          </a:p>
          <a:p>
            <a:pPr lvl="0"/>
            <a:r>
              <a:rPr lang="en-GB" sz="800" dirty="0" smtClean="0"/>
              <a:t>*Seasonal </a:t>
            </a:r>
            <a:r>
              <a:rPr lang="en-GB" sz="800" dirty="0"/>
              <a:t>and cyclic trends</a:t>
            </a:r>
          </a:p>
          <a:p>
            <a:pPr lvl="0"/>
            <a:r>
              <a:rPr lang="en-GB" sz="800" dirty="0" smtClean="0"/>
              <a:t>*Review </a:t>
            </a:r>
            <a:r>
              <a:rPr lang="en-GB" sz="800" dirty="0"/>
              <a:t>scatter graphs </a:t>
            </a:r>
            <a:r>
              <a:rPr lang="en-GB" sz="800" dirty="0" smtClean="0"/>
              <a:t>and line </a:t>
            </a:r>
            <a:r>
              <a:rPr lang="en-GB" sz="800" dirty="0"/>
              <a:t>of best fit by eye</a:t>
            </a:r>
          </a:p>
          <a:p>
            <a:pPr lvl="0"/>
            <a:r>
              <a:rPr lang="en-GB" sz="800" dirty="0" smtClean="0"/>
              <a:t>*Plotted </a:t>
            </a:r>
            <a:r>
              <a:rPr lang="en-GB" sz="800" dirty="0"/>
              <a:t>double mean</a:t>
            </a:r>
          </a:p>
          <a:p>
            <a:pPr lvl="0"/>
            <a:endParaRPr lang="en-GB" sz="800" dirty="0"/>
          </a:p>
          <a:p>
            <a:endParaRPr lang="en-GB" dirty="0"/>
          </a:p>
        </p:txBody>
      </p:sp>
      <p:sp>
        <p:nvSpPr>
          <p:cNvPr id="13" name="TextBox 12"/>
          <p:cNvSpPr txBox="1"/>
          <p:nvPr/>
        </p:nvSpPr>
        <p:spPr>
          <a:xfrm>
            <a:off x="157045" y="4649977"/>
            <a:ext cx="1355693" cy="707886"/>
          </a:xfrm>
          <a:prstGeom prst="rect">
            <a:avLst/>
          </a:prstGeom>
          <a:noFill/>
        </p:spPr>
        <p:txBody>
          <a:bodyPr wrap="square" rtlCol="0">
            <a:spAutoFit/>
          </a:bodyPr>
          <a:lstStyle/>
          <a:p>
            <a:pPr lvl="0"/>
            <a:r>
              <a:rPr lang="en-GB" sz="800" dirty="0" smtClean="0"/>
              <a:t>*Birth </a:t>
            </a:r>
            <a:r>
              <a:rPr lang="en-GB" sz="800" dirty="0"/>
              <a:t>and death rates</a:t>
            </a:r>
          </a:p>
          <a:p>
            <a:pPr lvl="0"/>
            <a:r>
              <a:rPr lang="en-GB" sz="800" dirty="0" smtClean="0"/>
              <a:t>*Common </a:t>
            </a:r>
            <a:r>
              <a:rPr lang="en-GB" sz="800" dirty="0"/>
              <a:t>index numbers</a:t>
            </a:r>
          </a:p>
          <a:p>
            <a:pPr lvl="0"/>
            <a:r>
              <a:rPr lang="en-GB" sz="800" dirty="0" smtClean="0"/>
              <a:t>*Calculate </a:t>
            </a:r>
            <a:r>
              <a:rPr lang="en-GB" sz="800" dirty="0"/>
              <a:t>and interpret </a:t>
            </a:r>
            <a:endParaRPr lang="en-GB" sz="800" dirty="0" smtClean="0"/>
          </a:p>
          <a:p>
            <a:pPr lvl="0"/>
            <a:r>
              <a:rPr lang="en-GB" sz="800" dirty="0" smtClean="0"/>
              <a:t>weighted </a:t>
            </a:r>
            <a:r>
              <a:rPr lang="en-GB" sz="800" dirty="0"/>
              <a:t>index numbers</a:t>
            </a:r>
          </a:p>
          <a:p>
            <a:endParaRPr lang="en-GB" sz="800" dirty="0"/>
          </a:p>
        </p:txBody>
      </p:sp>
      <p:sp>
        <p:nvSpPr>
          <p:cNvPr id="18" name="TextBox 17"/>
          <p:cNvSpPr txBox="1"/>
          <p:nvPr/>
        </p:nvSpPr>
        <p:spPr>
          <a:xfrm>
            <a:off x="249720" y="3347610"/>
            <a:ext cx="4380955" cy="707886"/>
          </a:xfrm>
          <a:prstGeom prst="rect">
            <a:avLst/>
          </a:prstGeom>
          <a:noFill/>
        </p:spPr>
        <p:txBody>
          <a:bodyPr wrap="square" rtlCol="0">
            <a:spAutoFit/>
          </a:bodyPr>
          <a:lstStyle/>
          <a:p>
            <a:pPr lvl="0"/>
            <a:r>
              <a:rPr lang="en-GB" sz="800" dirty="0" smtClean="0"/>
              <a:t>*Sample </a:t>
            </a:r>
            <a:r>
              <a:rPr lang="en-GB" sz="800" dirty="0"/>
              <a:t>space </a:t>
            </a:r>
            <a:r>
              <a:rPr lang="en-GB" sz="800" dirty="0" smtClean="0"/>
              <a:t>diagrams     </a:t>
            </a:r>
            <a:r>
              <a:rPr lang="en-GB" sz="800" dirty="0" smtClean="0"/>
              <a:t>                      *</a:t>
            </a:r>
            <a:r>
              <a:rPr lang="en-GB" sz="800" dirty="0" smtClean="0"/>
              <a:t>Independent </a:t>
            </a:r>
            <a:r>
              <a:rPr lang="en-GB" sz="800" dirty="0"/>
              <a:t>events</a:t>
            </a:r>
          </a:p>
          <a:p>
            <a:pPr lvl="0"/>
            <a:r>
              <a:rPr lang="en-GB" sz="800" dirty="0" smtClean="0"/>
              <a:t>*Conditional </a:t>
            </a:r>
            <a:r>
              <a:rPr lang="en-GB" sz="800" dirty="0"/>
              <a:t>probability </a:t>
            </a:r>
            <a:r>
              <a:rPr lang="en-GB" sz="800" dirty="0" smtClean="0"/>
              <a:t>     </a:t>
            </a:r>
            <a:r>
              <a:rPr lang="en-GB" sz="800" dirty="0" smtClean="0"/>
              <a:t>                     *</a:t>
            </a:r>
            <a:r>
              <a:rPr lang="en-GB" sz="800" dirty="0" smtClean="0"/>
              <a:t>Two </a:t>
            </a:r>
            <a:r>
              <a:rPr lang="en-GB" sz="800" dirty="0"/>
              <a:t>- way tables</a:t>
            </a:r>
          </a:p>
          <a:p>
            <a:pPr lvl="0"/>
            <a:r>
              <a:rPr lang="en-GB" sz="800" dirty="0" smtClean="0"/>
              <a:t>*Venn </a:t>
            </a:r>
            <a:r>
              <a:rPr lang="en-GB" sz="800" dirty="0" smtClean="0"/>
              <a:t>diagrams                    </a:t>
            </a:r>
            <a:r>
              <a:rPr lang="en-GB" sz="800" dirty="0" smtClean="0"/>
              <a:t>                      *</a:t>
            </a:r>
            <a:r>
              <a:rPr lang="en-GB" sz="800" dirty="0" smtClean="0"/>
              <a:t>Tree </a:t>
            </a:r>
            <a:r>
              <a:rPr lang="en-GB" sz="800" dirty="0"/>
              <a:t>diagrams </a:t>
            </a:r>
            <a:endParaRPr lang="en-GB" sz="800" dirty="0" smtClean="0"/>
          </a:p>
          <a:p>
            <a:pPr lvl="0"/>
            <a:r>
              <a:rPr lang="en-GB" sz="800" dirty="0" smtClean="0"/>
              <a:t>*</a:t>
            </a:r>
            <a:r>
              <a:rPr lang="en-GB" sz="800" dirty="0" smtClean="0"/>
              <a:t>Understand </a:t>
            </a:r>
            <a:r>
              <a:rPr lang="en-GB" sz="800" dirty="0"/>
              <a:t>the difference between theoretical and experimental probability </a:t>
            </a:r>
          </a:p>
          <a:p>
            <a:endParaRPr lang="en-GB" sz="800" dirty="0"/>
          </a:p>
        </p:txBody>
      </p:sp>
      <p:sp>
        <p:nvSpPr>
          <p:cNvPr id="20" name="TextBox 19"/>
          <p:cNvSpPr txBox="1"/>
          <p:nvPr/>
        </p:nvSpPr>
        <p:spPr>
          <a:xfrm>
            <a:off x="5036025" y="8061710"/>
            <a:ext cx="573396" cy="276999"/>
          </a:xfrm>
          <a:prstGeom prst="rect">
            <a:avLst/>
          </a:prstGeom>
          <a:noFill/>
        </p:spPr>
        <p:txBody>
          <a:bodyPr wrap="square" rtlCol="0">
            <a:spAutoFit/>
          </a:bodyPr>
          <a:lstStyle/>
          <a:p>
            <a:r>
              <a:rPr lang="en-GB" sz="1200" b="1" dirty="0" smtClean="0">
                <a:solidFill>
                  <a:srgbClr val="FF0000"/>
                </a:solidFill>
              </a:rPr>
              <a:t>YEAR</a:t>
            </a:r>
            <a:endParaRPr lang="en-GB" sz="1200" b="1" dirty="0">
              <a:solidFill>
                <a:srgbClr val="FF0000"/>
              </a:solidFill>
            </a:endParaRPr>
          </a:p>
        </p:txBody>
      </p:sp>
      <p:pic>
        <p:nvPicPr>
          <p:cNvPr id="194" name="Picture 193">
            <a:extLst>
              <a:ext uri="{FF2B5EF4-FFF2-40B4-BE49-F238E27FC236}">
                <a16:creationId xmlns:a16="http://schemas.microsoft.com/office/drawing/2014/main" xmlns="" id="{9D94C367-25BF-43B6-9E8C-CFDA621EFAF5}"/>
              </a:ext>
            </a:extLst>
          </p:cNvPr>
          <p:cNvPicPr>
            <a:picLocks noChangeAspect="1"/>
          </p:cNvPicPr>
          <p:nvPr/>
        </p:nvPicPr>
        <p:blipFill>
          <a:blip r:embed="rId3"/>
          <a:stretch>
            <a:fillRect/>
          </a:stretch>
        </p:blipFill>
        <p:spPr>
          <a:xfrm>
            <a:off x="142653" y="262412"/>
            <a:ext cx="1560625" cy="631557"/>
          </a:xfrm>
          <a:prstGeom prst="rect">
            <a:avLst/>
          </a:prstGeom>
        </p:spPr>
      </p:pic>
      <p:sp>
        <p:nvSpPr>
          <p:cNvPr id="23" name="TextBox 22"/>
          <p:cNvSpPr txBox="1"/>
          <p:nvPr/>
        </p:nvSpPr>
        <p:spPr>
          <a:xfrm>
            <a:off x="5387480" y="3281333"/>
            <a:ext cx="1457063" cy="707886"/>
          </a:xfrm>
          <a:prstGeom prst="rect">
            <a:avLst/>
          </a:prstGeom>
          <a:noFill/>
        </p:spPr>
        <p:txBody>
          <a:bodyPr wrap="square" rtlCol="0">
            <a:spAutoFit/>
          </a:bodyPr>
          <a:lstStyle/>
          <a:p>
            <a:pPr lvl="0"/>
            <a:r>
              <a:rPr lang="en-GB" sz="800" dirty="0" smtClean="0"/>
              <a:t>*Recap </a:t>
            </a:r>
            <a:r>
              <a:rPr lang="en-GB" sz="800" dirty="0"/>
              <a:t>probability </a:t>
            </a:r>
          </a:p>
          <a:p>
            <a:pPr lvl="0"/>
            <a:r>
              <a:rPr lang="en-GB" sz="800" dirty="0" smtClean="0"/>
              <a:t>*Binomial </a:t>
            </a:r>
            <a:r>
              <a:rPr lang="en-GB" sz="800" dirty="0"/>
              <a:t>distributions </a:t>
            </a:r>
          </a:p>
          <a:p>
            <a:pPr lvl="0"/>
            <a:r>
              <a:rPr lang="en-GB" sz="800" dirty="0" smtClean="0"/>
              <a:t>*Calculating </a:t>
            </a:r>
            <a:r>
              <a:rPr lang="en-GB" sz="800" dirty="0"/>
              <a:t>probabilities for </a:t>
            </a:r>
            <a:endParaRPr lang="en-GB" sz="800" dirty="0" smtClean="0"/>
          </a:p>
          <a:p>
            <a:pPr lvl="0"/>
            <a:r>
              <a:rPr lang="en-GB" sz="800" dirty="0" smtClean="0"/>
              <a:t>a binomial </a:t>
            </a:r>
            <a:r>
              <a:rPr lang="en-GB" sz="800" dirty="0"/>
              <a:t>distribution</a:t>
            </a:r>
          </a:p>
          <a:p>
            <a:endParaRPr lang="en-GB" sz="800" dirty="0"/>
          </a:p>
        </p:txBody>
      </p:sp>
      <p:sp>
        <p:nvSpPr>
          <p:cNvPr id="35" name="TextBox 34"/>
          <p:cNvSpPr txBox="1"/>
          <p:nvPr/>
        </p:nvSpPr>
        <p:spPr>
          <a:xfrm>
            <a:off x="4148547" y="2044116"/>
            <a:ext cx="2649001" cy="723125"/>
          </a:xfrm>
          <a:prstGeom prst="rect">
            <a:avLst/>
          </a:prstGeom>
          <a:noFill/>
        </p:spPr>
        <p:txBody>
          <a:bodyPr wrap="square" rtlCol="0">
            <a:spAutoFit/>
          </a:bodyPr>
          <a:lstStyle/>
          <a:p>
            <a:pPr lvl="0"/>
            <a:r>
              <a:rPr lang="en-GB" sz="800" dirty="0" smtClean="0"/>
              <a:t>*Sketch the normal </a:t>
            </a:r>
            <a:r>
              <a:rPr lang="en-GB" sz="800" dirty="0"/>
              <a:t>distribution </a:t>
            </a:r>
          </a:p>
          <a:p>
            <a:pPr lvl="0"/>
            <a:r>
              <a:rPr lang="en-GB" sz="800" dirty="0" smtClean="0"/>
              <a:t>*Understand </a:t>
            </a:r>
            <a:r>
              <a:rPr lang="en-GB" sz="800" dirty="0"/>
              <a:t>how to standardise using the mean and standard deviation as a way of comparing normal </a:t>
            </a:r>
            <a:r>
              <a:rPr lang="en-GB" sz="800" dirty="0" smtClean="0"/>
              <a:t>sample</a:t>
            </a:r>
          </a:p>
          <a:p>
            <a:r>
              <a:rPr lang="en-GB" sz="800" dirty="0"/>
              <a:t>*Calculate or work with given standardised scores</a:t>
            </a:r>
          </a:p>
          <a:p>
            <a:pPr lvl="0"/>
            <a:endParaRPr lang="en-GB" sz="800" dirty="0"/>
          </a:p>
        </p:txBody>
      </p:sp>
      <p:sp>
        <p:nvSpPr>
          <p:cNvPr id="196" name="TextBox 195"/>
          <p:cNvSpPr txBox="1"/>
          <p:nvPr/>
        </p:nvSpPr>
        <p:spPr>
          <a:xfrm>
            <a:off x="4735397" y="3311870"/>
            <a:ext cx="573396" cy="276999"/>
          </a:xfrm>
          <a:prstGeom prst="rect">
            <a:avLst/>
          </a:prstGeom>
          <a:noFill/>
        </p:spPr>
        <p:txBody>
          <a:bodyPr wrap="square" rtlCol="0">
            <a:spAutoFit/>
          </a:bodyPr>
          <a:lstStyle/>
          <a:p>
            <a:r>
              <a:rPr lang="en-GB" sz="1200" b="1" dirty="0" smtClean="0"/>
              <a:t>YEAR</a:t>
            </a:r>
            <a:endParaRPr lang="en-GB" sz="1200" b="1" dirty="0"/>
          </a:p>
        </p:txBody>
      </p:sp>
      <p:sp>
        <p:nvSpPr>
          <p:cNvPr id="41" name="TextBox 40"/>
          <p:cNvSpPr txBox="1"/>
          <p:nvPr/>
        </p:nvSpPr>
        <p:spPr>
          <a:xfrm>
            <a:off x="1191187" y="1949240"/>
            <a:ext cx="2896419" cy="830997"/>
          </a:xfrm>
          <a:prstGeom prst="rect">
            <a:avLst/>
          </a:prstGeom>
          <a:noFill/>
        </p:spPr>
        <p:txBody>
          <a:bodyPr wrap="square" rtlCol="0">
            <a:spAutoFit/>
          </a:bodyPr>
          <a:lstStyle/>
          <a:p>
            <a:pPr lvl="0"/>
            <a:r>
              <a:rPr lang="en-GB" sz="800" dirty="0" smtClean="0"/>
              <a:t>*Introducing the concept</a:t>
            </a:r>
          </a:p>
          <a:p>
            <a:pPr lvl="0"/>
            <a:r>
              <a:rPr lang="en-GB" sz="800" dirty="0" smtClean="0"/>
              <a:t>*Using action and warning lines in sampling applications</a:t>
            </a:r>
            <a:endParaRPr lang="en-GB" sz="800" dirty="0"/>
          </a:p>
          <a:p>
            <a:pPr lvl="0"/>
            <a:r>
              <a:rPr lang="en-GB" sz="800" dirty="0" smtClean="0"/>
              <a:t>*Using </a:t>
            </a:r>
            <a:r>
              <a:rPr lang="en-GB" sz="800" dirty="0"/>
              <a:t>samples to estimate values in a population </a:t>
            </a:r>
          </a:p>
          <a:p>
            <a:pPr lvl="0"/>
            <a:r>
              <a:rPr lang="en-GB" sz="800" dirty="0" smtClean="0"/>
              <a:t>*Summary </a:t>
            </a:r>
            <a:r>
              <a:rPr lang="en-GB" sz="800" dirty="0"/>
              <a:t>data to make estimates of population characteristics. </a:t>
            </a:r>
          </a:p>
          <a:p>
            <a:pPr lvl="0"/>
            <a:r>
              <a:rPr lang="en-GB" sz="800" dirty="0" smtClean="0"/>
              <a:t>*Capture </a:t>
            </a:r>
            <a:r>
              <a:rPr lang="en-GB" sz="800" dirty="0"/>
              <a:t>recapture</a:t>
            </a:r>
          </a:p>
          <a:p>
            <a:endParaRPr lang="en-GB" sz="800" dirty="0"/>
          </a:p>
        </p:txBody>
      </p:sp>
      <p:sp>
        <p:nvSpPr>
          <p:cNvPr id="43" name="TextBox 42"/>
          <p:cNvSpPr txBox="1"/>
          <p:nvPr/>
        </p:nvSpPr>
        <p:spPr>
          <a:xfrm>
            <a:off x="1656789" y="1835147"/>
            <a:ext cx="1493520" cy="215444"/>
          </a:xfrm>
          <a:prstGeom prst="rect">
            <a:avLst/>
          </a:prstGeom>
          <a:noFill/>
        </p:spPr>
        <p:txBody>
          <a:bodyPr wrap="square" rtlCol="0">
            <a:spAutoFit/>
          </a:bodyPr>
          <a:lstStyle/>
          <a:p>
            <a:r>
              <a:rPr lang="en-GB" sz="800" b="1" dirty="0" smtClean="0">
                <a:latin typeface="Arial" panose="020B0604020202020204" pitchFamily="34" charset="0"/>
                <a:cs typeface="Arial" panose="020B0604020202020204" pitchFamily="34" charset="0"/>
              </a:rPr>
              <a:t>QUALITY ASSURANCE </a:t>
            </a:r>
            <a:endParaRPr lang="en-GB" sz="800" b="1" dirty="0">
              <a:latin typeface="Arial" panose="020B0604020202020204" pitchFamily="34" charset="0"/>
              <a:cs typeface="Arial" panose="020B0604020202020204" pitchFamily="34" charset="0"/>
            </a:endParaRPr>
          </a:p>
        </p:txBody>
      </p:sp>
      <p:pic>
        <p:nvPicPr>
          <p:cNvPr id="165" name="Picture 4" descr="Screengem Regula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05452" y="9159494"/>
            <a:ext cx="355423" cy="156556"/>
          </a:xfrm>
          <a:prstGeom prst="rect">
            <a:avLst/>
          </a:prstGeom>
          <a:noFill/>
          <a:effectLst>
            <a:glow rad="38100">
              <a:schemeClr val="bg1"/>
            </a:glow>
          </a:effectLst>
          <a:extLst>
            <a:ext uri="{909E8E84-426E-40DD-AFC4-6F175D3DCCD1}">
              <a14:hiddenFill xmlns:a14="http://schemas.microsoft.com/office/drawing/2010/main">
                <a:solidFill>
                  <a:srgbClr val="FFFFFF"/>
                </a:solidFill>
              </a14:hiddenFill>
            </a:ext>
          </a:extLst>
        </p:spPr>
      </p:pic>
      <p:sp>
        <p:nvSpPr>
          <p:cNvPr id="166" name="TextBox 165"/>
          <p:cNvSpPr txBox="1"/>
          <p:nvPr/>
        </p:nvSpPr>
        <p:spPr>
          <a:xfrm>
            <a:off x="3646300" y="9145590"/>
            <a:ext cx="1716231" cy="230832"/>
          </a:xfrm>
          <a:prstGeom prst="rect">
            <a:avLst/>
          </a:prstGeom>
          <a:noFill/>
        </p:spPr>
        <p:txBody>
          <a:bodyPr wrap="square" rtlCol="0">
            <a:spAutoFit/>
          </a:bodyPr>
          <a:lstStyle/>
          <a:p>
            <a:r>
              <a:rPr lang="en-GB" sz="900" b="1" dirty="0" smtClean="0">
                <a:solidFill>
                  <a:srgbClr val="FF0066"/>
                </a:solidFill>
                <a:latin typeface="Arial" panose="020B0604020202020204" pitchFamily="34" charset="0"/>
                <a:cs typeface="Arial" panose="020B0604020202020204" pitchFamily="34" charset="0"/>
              </a:rPr>
              <a:t>ASSESSMENT</a:t>
            </a:r>
            <a:r>
              <a:rPr lang="en-GB" sz="800" b="1" dirty="0" smtClean="0">
                <a:solidFill>
                  <a:srgbClr val="FF0066"/>
                </a:solidFill>
                <a:latin typeface="Arial" panose="020B0604020202020204" pitchFamily="34" charset="0"/>
                <a:cs typeface="Arial" panose="020B0604020202020204" pitchFamily="34" charset="0"/>
              </a:rPr>
              <a:t> </a:t>
            </a:r>
            <a:r>
              <a:rPr lang="en-GB" sz="900" b="1" dirty="0" smtClean="0">
                <a:solidFill>
                  <a:srgbClr val="FF0066"/>
                </a:solidFill>
                <a:latin typeface="Arial" panose="020B0604020202020204" pitchFamily="34" charset="0"/>
                <a:cs typeface="Arial" panose="020B0604020202020204" pitchFamily="34" charset="0"/>
              </a:rPr>
              <a:t>OBJECTIVE</a:t>
            </a:r>
            <a:endParaRPr lang="en-GB" sz="900" b="1" dirty="0">
              <a:solidFill>
                <a:srgbClr val="FF0066"/>
              </a:solidFill>
              <a:latin typeface="Arial" panose="020B0604020202020204" pitchFamily="34" charset="0"/>
              <a:cs typeface="Arial" panose="020B0604020202020204" pitchFamily="34" charset="0"/>
            </a:endParaRPr>
          </a:p>
        </p:txBody>
      </p:sp>
      <p:sp>
        <p:nvSpPr>
          <p:cNvPr id="21" name="TextBox 20"/>
          <p:cNvSpPr txBox="1"/>
          <p:nvPr/>
        </p:nvSpPr>
        <p:spPr>
          <a:xfrm>
            <a:off x="3207920" y="9339747"/>
            <a:ext cx="3474502" cy="353943"/>
          </a:xfrm>
          <a:prstGeom prst="rect">
            <a:avLst/>
          </a:prstGeom>
          <a:noFill/>
        </p:spPr>
        <p:txBody>
          <a:bodyPr wrap="square" rtlCol="0">
            <a:spAutoFit/>
          </a:bodyPr>
          <a:lstStyle/>
          <a:p>
            <a:r>
              <a:rPr lang="en-GB" sz="800" dirty="0" smtClean="0">
                <a:latin typeface="Arial" panose="020B0604020202020204" pitchFamily="34" charset="0"/>
                <a:cs typeface="Arial" panose="020B0604020202020204" pitchFamily="34" charset="0"/>
              </a:rPr>
              <a:t>Assess </a:t>
            </a:r>
            <a:r>
              <a:rPr lang="en-GB" sz="900" dirty="0">
                <a:latin typeface="Arial" panose="020B0604020202020204" pitchFamily="34" charset="0"/>
                <a:cs typeface="Arial" panose="020B0604020202020204" pitchFamily="34" charset="0"/>
              </a:rPr>
              <a:t>the</a:t>
            </a:r>
            <a:r>
              <a:rPr lang="en-GB" sz="800" dirty="0">
                <a:latin typeface="Arial" panose="020B0604020202020204" pitchFamily="34" charset="0"/>
                <a:cs typeface="Arial" panose="020B0604020202020204" pitchFamily="34" charset="0"/>
              </a:rPr>
              <a:t> appropriateness of statistical methodologies and the conclusions </a:t>
            </a:r>
            <a:r>
              <a:rPr lang="en-GB" sz="800" dirty="0" smtClean="0">
                <a:latin typeface="Arial" panose="020B0604020202020204" pitchFamily="34" charset="0"/>
                <a:cs typeface="Arial" panose="020B0604020202020204" pitchFamily="34" charset="0"/>
              </a:rPr>
              <a:t>drawn through </a:t>
            </a:r>
            <a:r>
              <a:rPr lang="en-GB" sz="800" dirty="0">
                <a:latin typeface="Arial" panose="020B0604020202020204" pitchFamily="34" charset="0"/>
                <a:cs typeface="Arial" panose="020B0604020202020204" pitchFamily="34" charset="0"/>
              </a:rPr>
              <a:t>the application of the statistical enquiry cycle.</a:t>
            </a:r>
            <a:endParaRPr lang="en-GB" sz="800" dirty="0">
              <a:latin typeface="Arial" panose="020B0604020202020204" pitchFamily="34" charset="0"/>
              <a:cs typeface="Arial" panose="020B0604020202020204" pitchFamily="34" charset="0"/>
            </a:endParaRPr>
          </a:p>
        </p:txBody>
      </p:sp>
      <p:sp>
        <p:nvSpPr>
          <p:cNvPr id="53" name="TextBox 52"/>
          <p:cNvSpPr txBox="1"/>
          <p:nvPr/>
        </p:nvSpPr>
        <p:spPr>
          <a:xfrm>
            <a:off x="4134707" y="4699582"/>
            <a:ext cx="2421866" cy="707886"/>
          </a:xfrm>
          <a:prstGeom prst="rect">
            <a:avLst/>
          </a:prstGeom>
          <a:noFill/>
        </p:spPr>
        <p:txBody>
          <a:bodyPr wrap="square" rtlCol="0">
            <a:spAutoFit/>
          </a:bodyPr>
          <a:lstStyle/>
          <a:p>
            <a:r>
              <a:rPr lang="en-GB" sz="800" dirty="0" smtClean="0"/>
              <a:t>*Regression </a:t>
            </a:r>
            <a:r>
              <a:rPr lang="en-GB" sz="800" dirty="0"/>
              <a:t>lines</a:t>
            </a:r>
          </a:p>
          <a:p>
            <a:pPr lvl="0"/>
            <a:r>
              <a:rPr lang="en-GB" sz="800" dirty="0" smtClean="0"/>
              <a:t>*Interpolation </a:t>
            </a:r>
            <a:r>
              <a:rPr lang="en-GB" sz="800" dirty="0"/>
              <a:t>and extrapolation</a:t>
            </a:r>
          </a:p>
          <a:p>
            <a:pPr lvl="0"/>
            <a:r>
              <a:rPr lang="en-GB" sz="800" dirty="0" smtClean="0"/>
              <a:t>*Correlation </a:t>
            </a:r>
            <a:r>
              <a:rPr lang="en-GB" sz="800" dirty="0"/>
              <a:t>by sight</a:t>
            </a:r>
          </a:p>
          <a:p>
            <a:pPr lvl="0"/>
            <a:r>
              <a:rPr lang="en-GB" sz="800" dirty="0" smtClean="0"/>
              <a:t>*Spearman’s </a:t>
            </a:r>
            <a:r>
              <a:rPr lang="en-GB" sz="800" dirty="0"/>
              <a:t>rank</a:t>
            </a:r>
          </a:p>
          <a:p>
            <a:pPr lvl="0"/>
            <a:r>
              <a:rPr lang="en-GB" sz="800" dirty="0" smtClean="0"/>
              <a:t>*Pearson’s </a:t>
            </a:r>
            <a:r>
              <a:rPr lang="en-GB" sz="800" dirty="0"/>
              <a:t>product moment correlation </a:t>
            </a:r>
            <a:r>
              <a:rPr lang="en-GB" sz="800" dirty="0" smtClean="0"/>
              <a:t>coefficient</a:t>
            </a:r>
            <a:endParaRPr lang="en-GB" dirty="0"/>
          </a:p>
        </p:txBody>
      </p:sp>
      <p:sp>
        <p:nvSpPr>
          <p:cNvPr id="180" name="TextBox 179"/>
          <p:cNvSpPr txBox="1"/>
          <p:nvPr/>
        </p:nvSpPr>
        <p:spPr>
          <a:xfrm>
            <a:off x="2342878" y="4551295"/>
            <a:ext cx="2427550" cy="215444"/>
          </a:xfrm>
          <a:prstGeom prst="rect">
            <a:avLst/>
          </a:prstGeom>
          <a:noFill/>
          <a:ln>
            <a:noFill/>
          </a:ln>
          <a:effectLst>
            <a:softEdge rad="63500"/>
          </a:effectLst>
        </p:spPr>
        <p:txBody>
          <a:bodyPr wrap="square" rtlCol="0">
            <a:spAutoFit/>
          </a:bodyPr>
          <a:lstStyle/>
          <a:p>
            <a:pPr algn="ctr"/>
            <a:r>
              <a:rPr lang="en-GB" sz="800" b="1" dirty="0" smtClean="0">
                <a:solidFill>
                  <a:srgbClr val="FF0000"/>
                </a:solidFill>
                <a:latin typeface="Arial" panose="020B0604020202020204" pitchFamily="34" charset="0"/>
                <a:cs typeface="Arial" panose="020B0604020202020204" pitchFamily="34" charset="0"/>
              </a:rPr>
              <a:t>TRENDS and  CORRELATION </a:t>
            </a:r>
            <a:endParaRPr lang="en-GB" sz="700" b="1" dirty="0">
              <a:solidFill>
                <a:srgbClr val="FF0000"/>
              </a:solidFill>
              <a:latin typeface="Arial" panose="020B0604020202020204" pitchFamily="34" charset="0"/>
              <a:cs typeface="Arial" panose="020B0604020202020204" pitchFamily="34" charset="0"/>
            </a:endParaRPr>
          </a:p>
        </p:txBody>
      </p:sp>
      <p:sp>
        <p:nvSpPr>
          <p:cNvPr id="184" name="U-Turn Arrow 183"/>
          <p:cNvSpPr/>
          <p:nvPr/>
        </p:nvSpPr>
        <p:spPr>
          <a:xfrm rot="16200000">
            <a:off x="1858317" y="4139726"/>
            <a:ext cx="2460887" cy="5898130"/>
          </a:xfrm>
          <a:prstGeom prst="uturnArrow">
            <a:avLst>
              <a:gd name="adj1" fmla="val 35696"/>
              <a:gd name="adj2" fmla="val 22633"/>
              <a:gd name="adj3" fmla="val 26548"/>
              <a:gd name="adj4" fmla="val 11295"/>
              <a:gd name="adj5" fmla="val 90780"/>
            </a:avLst>
          </a:prstGeom>
          <a:solidFill>
            <a:srgbClr val="00B0F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87" name="Rounded Rectangle 86"/>
          <p:cNvSpPr/>
          <p:nvPr/>
        </p:nvSpPr>
        <p:spPr>
          <a:xfrm>
            <a:off x="800478" y="8423866"/>
            <a:ext cx="5250889" cy="606425"/>
          </a:xfrm>
          <a:prstGeom prst="roundRect">
            <a:avLst>
              <a:gd name="adj" fmla="val 17194"/>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smtClean="0">
              <a:solidFill>
                <a:schemeClr val="tx1"/>
              </a:solidFill>
            </a:endParaRPr>
          </a:p>
          <a:p>
            <a:r>
              <a:rPr lang="en-GB" sz="800" dirty="0" smtClean="0">
                <a:solidFill>
                  <a:schemeClr val="tx1"/>
                </a:solidFill>
                <a:latin typeface="Arial" panose="020B0604020202020204" pitchFamily="34" charset="0"/>
                <a:cs typeface="Arial" panose="020B0604020202020204" pitchFamily="34" charset="0"/>
              </a:rPr>
              <a:t>Demonstrate </a:t>
            </a:r>
            <a:r>
              <a:rPr lang="en-GB" sz="800" dirty="0">
                <a:solidFill>
                  <a:schemeClr val="tx1"/>
                </a:solidFill>
                <a:latin typeface="Arial" panose="020B0604020202020204" pitchFamily="34" charset="0"/>
                <a:cs typeface="Arial" panose="020B0604020202020204" pitchFamily="34" charset="0"/>
              </a:rPr>
              <a:t>knowledge and understanding, using appropriate </a:t>
            </a:r>
            <a:r>
              <a:rPr lang="en-GB" sz="800" dirty="0" smtClean="0">
                <a:solidFill>
                  <a:schemeClr val="tx1"/>
                </a:solidFill>
                <a:latin typeface="Arial" panose="020B0604020202020204" pitchFamily="34" charset="0"/>
                <a:cs typeface="Arial" panose="020B0604020202020204" pitchFamily="34" charset="0"/>
              </a:rPr>
              <a:t>terminology and notation</a:t>
            </a:r>
            <a:r>
              <a:rPr lang="en-GB" sz="800" dirty="0">
                <a:solidFill>
                  <a:schemeClr val="tx1"/>
                </a:solidFill>
                <a:latin typeface="Arial" panose="020B0604020202020204" pitchFamily="34" charset="0"/>
                <a:cs typeface="Arial" panose="020B0604020202020204" pitchFamily="34" charset="0"/>
              </a:rPr>
              <a:t>, of standard statistical techniques used </a:t>
            </a:r>
            <a:r>
              <a:rPr lang="en-GB" sz="800" dirty="0" smtClean="0">
                <a:solidFill>
                  <a:schemeClr val="tx1"/>
                </a:solidFill>
                <a:latin typeface="Arial" panose="020B0604020202020204" pitchFamily="34" charset="0"/>
                <a:cs typeface="Arial" panose="020B0604020202020204" pitchFamily="34" charset="0"/>
              </a:rPr>
              <a:t>to collect </a:t>
            </a:r>
            <a:r>
              <a:rPr lang="en-GB" sz="800" dirty="0">
                <a:solidFill>
                  <a:schemeClr val="tx1"/>
                </a:solidFill>
                <a:latin typeface="Arial" panose="020B0604020202020204" pitchFamily="34" charset="0"/>
                <a:cs typeface="Arial" panose="020B0604020202020204" pitchFamily="34" charset="0"/>
              </a:rPr>
              <a:t>and represent </a:t>
            </a:r>
            <a:r>
              <a:rPr lang="en-GB" sz="800" dirty="0" smtClean="0">
                <a:solidFill>
                  <a:schemeClr val="tx1"/>
                </a:solidFill>
                <a:latin typeface="Arial" panose="020B0604020202020204" pitchFamily="34" charset="0"/>
                <a:cs typeface="Arial" panose="020B0604020202020204" pitchFamily="34" charset="0"/>
              </a:rPr>
              <a:t>data and to calculate </a:t>
            </a:r>
            <a:r>
              <a:rPr lang="en-GB" sz="800" dirty="0">
                <a:solidFill>
                  <a:schemeClr val="tx1"/>
                </a:solidFill>
                <a:latin typeface="Arial" panose="020B0604020202020204" pitchFamily="34" charset="0"/>
                <a:cs typeface="Arial" panose="020B0604020202020204" pitchFamily="34" charset="0"/>
              </a:rPr>
              <a:t>summary statistics and probabilities</a:t>
            </a:r>
            <a:endParaRPr lang="en-GB" sz="800" dirty="0">
              <a:solidFill>
                <a:schemeClr val="tx1"/>
              </a:solidFill>
              <a:latin typeface="Arial" panose="020B0604020202020204" pitchFamily="34" charset="0"/>
              <a:cs typeface="Arial" panose="020B0604020202020204" pitchFamily="34" charset="0"/>
            </a:endParaRPr>
          </a:p>
        </p:txBody>
      </p:sp>
      <p:sp>
        <p:nvSpPr>
          <p:cNvPr id="89" name="TextBox 88"/>
          <p:cNvSpPr txBox="1"/>
          <p:nvPr/>
        </p:nvSpPr>
        <p:spPr>
          <a:xfrm>
            <a:off x="2072544" y="8430189"/>
            <a:ext cx="1719050" cy="230832"/>
          </a:xfrm>
          <a:prstGeom prst="rect">
            <a:avLst/>
          </a:prstGeom>
          <a:noFill/>
        </p:spPr>
        <p:txBody>
          <a:bodyPr wrap="square" rtlCol="0">
            <a:spAutoFit/>
          </a:bodyPr>
          <a:lstStyle/>
          <a:p>
            <a:r>
              <a:rPr lang="en-GB" sz="900" b="1" dirty="0" smtClean="0">
                <a:solidFill>
                  <a:srgbClr val="FF0066"/>
                </a:solidFill>
                <a:latin typeface="Arial" panose="020B0604020202020204" pitchFamily="34" charset="0"/>
                <a:cs typeface="Arial" panose="020B0604020202020204" pitchFamily="34" charset="0"/>
              </a:rPr>
              <a:t>ASSESSMENT</a:t>
            </a:r>
            <a:r>
              <a:rPr lang="en-GB" sz="800" b="1" dirty="0" smtClean="0">
                <a:solidFill>
                  <a:srgbClr val="FF0066"/>
                </a:solidFill>
                <a:latin typeface="Arial" panose="020B0604020202020204" pitchFamily="34" charset="0"/>
                <a:cs typeface="Arial" panose="020B0604020202020204" pitchFamily="34" charset="0"/>
              </a:rPr>
              <a:t> </a:t>
            </a:r>
            <a:r>
              <a:rPr lang="en-GB" sz="900" b="1" dirty="0" smtClean="0">
                <a:solidFill>
                  <a:srgbClr val="FF0066"/>
                </a:solidFill>
                <a:latin typeface="Arial" panose="020B0604020202020204" pitchFamily="34" charset="0"/>
                <a:cs typeface="Arial" panose="020B0604020202020204" pitchFamily="34" charset="0"/>
              </a:rPr>
              <a:t>OBJECTIVE</a:t>
            </a:r>
            <a:endParaRPr lang="en-GB" sz="900" b="1" dirty="0">
              <a:solidFill>
                <a:srgbClr val="FF0066"/>
              </a:solidFill>
              <a:latin typeface="Arial" panose="020B0604020202020204" pitchFamily="34" charset="0"/>
              <a:cs typeface="Arial" panose="020B0604020202020204" pitchFamily="34" charset="0"/>
            </a:endParaRPr>
          </a:p>
        </p:txBody>
      </p:sp>
      <p:pic>
        <p:nvPicPr>
          <p:cNvPr id="90" name="Picture 2" descr="Screengem Regula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13090" y="8479424"/>
            <a:ext cx="318633" cy="151448"/>
          </a:xfrm>
          <a:prstGeom prst="rect">
            <a:avLst/>
          </a:prstGeom>
          <a:noFill/>
          <a:effectLst>
            <a:glow rad="38100">
              <a:schemeClr val="bg1"/>
            </a:glow>
          </a:effectLst>
          <a:extLst>
            <a:ext uri="{909E8E84-426E-40DD-AFC4-6F175D3DCCD1}">
              <a14:hiddenFill xmlns:a14="http://schemas.microsoft.com/office/drawing/2010/main">
                <a:solidFill>
                  <a:srgbClr val="FFFFFF"/>
                </a:solidFill>
              </a14:hiddenFill>
            </a:ext>
          </a:extLst>
        </p:spPr>
      </p:pic>
      <p:pic>
        <p:nvPicPr>
          <p:cNvPr id="92" name="Picture 6" descr="Screengem Regula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7480" y="9163033"/>
            <a:ext cx="371761" cy="161826"/>
          </a:xfrm>
          <a:prstGeom prst="rect">
            <a:avLst/>
          </a:prstGeom>
          <a:noFill/>
          <a:effectLst>
            <a:glow rad="38100">
              <a:schemeClr val="bg1"/>
            </a:glow>
          </a:effectLst>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398571" y="771048"/>
            <a:ext cx="5160248" cy="784830"/>
          </a:xfrm>
          <a:prstGeom prst="rect">
            <a:avLst/>
          </a:prstGeom>
          <a:noFill/>
        </p:spPr>
        <p:txBody>
          <a:bodyPr wrap="square" rtlCol="0">
            <a:spAutoFit/>
          </a:bodyPr>
          <a:lstStyle/>
          <a:p>
            <a:r>
              <a:rPr lang="en-GB" sz="900" dirty="0"/>
              <a:t>Statistics is about making decisions when there is uncertainty. </a:t>
            </a:r>
            <a:endParaRPr lang="en-GB" sz="900" dirty="0" smtClean="0"/>
          </a:p>
          <a:p>
            <a:r>
              <a:rPr lang="en-GB" sz="900" dirty="0" smtClean="0"/>
              <a:t>Perhaps </a:t>
            </a:r>
            <a:r>
              <a:rPr lang="en-GB" sz="900" dirty="0"/>
              <a:t>one of the most </a:t>
            </a:r>
            <a:r>
              <a:rPr lang="en-GB" sz="900" dirty="0" smtClean="0"/>
              <a:t>versatile areas </a:t>
            </a:r>
            <a:r>
              <a:rPr lang="en-GB" sz="900" dirty="0"/>
              <a:t>of </a:t>
            </a:r>
            <a:r>
              <a:rPr lang="en-GB" sz="900" dirty="0" smtClean="0"/>
              <a:t>Mathematics, </a:t>
            </a:r>
            <a:r>
              <a:rPr lang="en-GB" sz="900" dirty="0"/>
              <a:t>it gives students the skills to collect, analyse, interpret and present data.</a:t>
            </a:r>
          </a:p>
          <a:p>
            <a:r>
              <a:rPr lang="en-GB" sz="900" dirty="0"/>
              <a:t>It </a:t>
            </a:r>
            <a:r>
              <a:rPr lang="en-GB" sz="900" dirty="0" smtClean="0"/>
              <a:t>supports the study of subjects </a:t>
            </a:r>
            <a:r>
              <a:rPr lang="en-GB" sz="900" dirty="0"/>
              <a:t>such as </a:t>
            </a:r>
            <a:r>
              <a:rPr lang="en-GB" sz="900" dirty="0" smtClean="0"/>
              <a:t>Biology</a:t>
            </a:r>
            <a:r>
              <a:rPr lang="en-GB" sz="900" dirty="0"/>
              <a:t>, Psychology, Geography, Business </a:t>
            </a:r>
            <a:r>
              <a:rPr lang="en-GB" sz="900" dirty="0" smtClean="0"/>
              <a:t>and Economics and has relevance for a wide variety </a:t>
            </a:r>
            <a:r>
              <a:rPr lang="en-GB" sz="900" dirty="0"/>
              <a:t>of </a:t>
            </a:r>
            <a:r>
              <a:rPr lang="en-GB" sz="900" dirty="0" smtClean="0"/>
              <a:t>careers. </a:t>
            </a:r>
            <a:endParaRPr lang="en-GB" sz="900" dirty="0"/>
          </a:p>
        </p:txBody>
      </p:sp>
      <p:sp>
        <p:nvSpPr>
          <p:cNvPr id="24" name="TextBox 23"/>
          <p:cNvSpPr txBox="1"/>
          <p:nvPr/>
        </p:nvSpPr>
        <p:spPr>
          <a:xfrm>
            <a:off x="5503322" y="6279613"/>
            <a:ext cx="1289721" cy="584775"/>
          </a:xfrm>
          <a:prstGeom prst="rect">
            <a:avLst/>
          </a:prstGeom>
          <a:noFill/>
        </p:spPr>
        <p:txBody>
          <a:bodyPr wrap="square" rtlCol="0">
            <a:spAutoFit/>
          </a:bodyPr>
          <a:lstStyle/>
          <a:p>
            <a:pPr lvl="0"/>
            <a:r>
              <a:rPr lang="en-GB" sz="800" dirty="0"/>
              <a:t>*Cumulative frequency graphs and step polygons</a:t>
            </a:r>
          </a:p>
          <a:p>
            <a:pPr lvl="0"/>
            <a:r>
              <a:rPr lang="en-GB" sz="800" dirty="0"/>
              <a:t>*Box plots</a:t>
            </a:r>
          </a:p>
          <a:p>
            <a:pPr lvl="0"/>
            <a:r>
              <a:rPr lang="en-GB" sz="800" dirty="0"/>
              <a:t>*Outliers</a:t>
            </a:r>
            <a:endParaRPr lang="en-GB" sz="800" dirty="0"/>
          </a:p>
        </p:txBody>
      </p:sp>
      <p:cxnSp>
        <p:nvCxnSpPr>
          <p:cNvPr id="101" name="Straight Connector 100"/>
          <p:cNvCxnSpPr/>
          <p:nvPr/>
        </p:nvCxnSpPr>
        <p:spPr>
          <a:xfrm>
            <a:off x="5795560" y="5383260"/>
            <a:ext cx="866678" cy="229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3953996" y="7479751"/>
            <a:ext cx="1712411" cy="830997"/>
          </a:xfrm>
          <a:prstGeom prst="rect">
            <a:avLst/>
          </a:prstGeom>
          <a:noFill/>
        </p:spPr>
        <p:txBody>
          <a:bodyPr wrap="square" rtlCol="0">
            <a:spAutoFit/>
          </a:bodyPr>
          <a:lstStyle/>
          <a:p>
            <a:r>
              <a:rPr lang="en-GB" sz="800" dirty="0" smtClean="0">
                <a:solidFill>
                  <a:srgbClr val="002060"/>
                </a:solidFill>
                <a:latin typeface="Arial" panose="020B0604020202020204" pitchFamily="34" charset="0"/>
                <a:cs typeface="Arial" panose="020B0604020202020204" pitchFamily="34" charset="0"/>
              </a:rPr>
              <a:t>S</a:t>
            </a:r>
            <a:r>
              <a:rPr lang="en-GB" sz="800" b="1" dirty="0" smtClean="0">
                <a:solidFill>
                  <a:srgbClr val="002060"/>
                </a:solidFill>
                <a:latin typeface="Arial" panose="020B0604020202020204" pitchFamily="34" charset="0"/>
                <a:cs typeface="Arial" panose="020B0604020202020204" pitchFamily="34" charset="0"/>
              </a:rPr>
              <a:t>TATISTICAL ENQUIRY CYCLE </a:t>
            </a:r>
            <a:endParaRPr lang="en-GB" sz="800" dirty="0" smtClean="0">
              <a:solidFill>
                <a:srgbClr val="002060"/>
              </a:solidFill>
              <a:latin typeface="Arial" panose="020B0604020202020204" pitchFamily="34" charset="0"/>
              <a:cs typeface="Arial" panose="020B0604020202020204" pitchFamily="34" charset="0"/>
            </a:endParaRPr>
          </a:p>
          <a:p>
            <a:pPr lvl="0"/>
            <a:r>
              <a:rPr lang="en-GB" sz="800" dirty="0" smtClean="0"/>
              <a:t>*Forming </a:t>
            </a:r>
            <a:r>
              <a:rPr lang="en-GB" sz="800" dirty="0"/>
              <a:t>a hypothesis </a:t>
            </a:r>
          </a:p>
          <a:p>
            <a:pPr lvl="0"/>
            <a:r>
              <a:rPr lang="en-GB" sz="800" dirty="0"/>
              <a:t>*Different types of data </a:t>
            </a:r>
          </a:p>
          <a:p>
            <a:pPr lvl="0"/>
            <a:r>
              <a:rPr lang="en-GB" sz="800" dirty="0"/>
              <a:t>*Different data sources  </a:t>
            </a:r>
          </a:p>
          <a:p>
            <a:pPr lvl="0"/>
            <a:r>
              <a:rPr lang="en-GB" sz="800" dirty="0"/>
              <a:t>*Experimental data and bias</a:t>
            </a:r>
          </a:p>
          <a:p>
            <a:pPr lvl="0"/>
            <a:r>
              <a:rPr lang="en-GB" sz="800" dirty="0"/>
              <a:t>*Cleaning data</a:t>
            </a:r>
            <a:endParaRPr lang="en-GB" sz="800" dirty="0"/>
          </a:p>
        </p:txBody>
      </p:sp>
      <p:cxnSp>
        <p:nvCxnSpPr>
          <p:cNvPr id="104" name="Straight Connector 103"/>
          <p:cNvCxnSpPr/>
          <p:nvPr/>
        </p:nvCxnSpPr>
        <p:spPr>
          <a:xfrm flipV="1">
            <a:off x="136665" y="7429483"/>
            <a:ext cx="933444" cy="112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p:nvPr/>
        </p:nvCxnSpPr>
        <p:spPr>
          <a:xfrm flipV="1">
            <a:off x="3791594" y="7437218"/>
            <a:ext cx="0" cy="87176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12" name="TextBox 111"/>
          <p:cNvSpPr txBox="1"/>
          <p:nvPr/>
        </p:nvSpPr>
        <p:spPr>
          <a:xfrm>
            <a:off x="2015775" y="7466091"/>
            <a:ext cx="1864953" cy="1061829"/>
          </a:xfrm>
          <a:prstGeom prst="rect">
            <a:avLst/>
          </a:prstGeom>
          <a:noFill/>
          <a:ln>
            <a:noFill/>
          </a:ln>
          <a:effectLst>
            <a:softEdge rad="63500"/>
          </a:effectLst>
        </p:spPr>
        <p:txBody>
          <a:bodyPr wrap="square" rtlCol="0">
            <a:spAutoFit/>
          </a:bodyPr>
          <a:lstStyle/>
          <a:p>
            <a:r>
              <a:rPr lang="en-GB" sz="800" b="1" dirty="0" smtClean="0">
                <a:solidFill>
                  <a:srgbClr val="002060"/>
                </a:solidFill>
                <a:latin typeface="Arial" panose="020B0604020202020204" pitchFamily="34" charset="0"/>
                <a:cs typeface="Arial" panose="020B0604020202020204" pitchFamily="34" charset="0"/>
              </a:rPr>
              <a:t>               SAMPLING</a:t>
            </a:r>
            <a:endParaRPr lang="en-GB" sz="800" dirty="0" smtClean="0">
              <a:solidFill>
                <a:srgbClr val="002060"/>
              </a:solidFill>
            </a:endParaRPr>
          </a:p>
          <a:p>
            <a:pPr lvl="0"/>
            <a:r>
              <a:rPr lang="en-GB" sz="800" dirty="0" smtClean="0"/>
              <a:t>*</a:t>
            </a:r>
            <a:r>
              <a:rPr lang="en-GB" sz="800" dirty="0"/>
              <a:t>Census, sample and population. </a:t>
            </a:r>
          </a:p>
          <a:p>
            <a:pPr lvl="0"/>
            <a:r>
              <a:rPr lang="en-GB" sz="800" dirty="0"/>
              <a:t>*Advantages and disadvantages of different sample techniques. </a:t>
            </a:r>
          </a:p>
          <a:p>
            <a:pPr lvl="0"/>
            <a:r>
              <a:rPr lang="en-GB" sz="800" dirty="0"/>
              <a:t>*Learning how to carry out a stratified, random and systematic sample.</a:t>
            </a:r>
          </a:p>
          <a:p>
            <a:endParaRPr lang="en-GB" sz="800" dirty="0"/>
          </a:p>
          <a:p>
            <a:pPr algn="ctr"/>
            <a:endParaRPr lang="en-GB" sz="700" b="1" dirty="0">
              <a:solidFill>
                <a:srgbClr val="002060"/>
              </a:solidFill>
              <a:latin typeface="Arial" panose="020B0604020202020204" pitchFamily="34" charset="0"/>
              <a:cs typeface="Arial" panose="020B0604020202020204" pitchFamily="34" charset="0"/>
            </a:endParaRPr>
          </a:p>
        </p:txBody>
      </p:sp>
      <p:cxnSp>
        <p:nvCxnSpPr>
          <p:cNvPr id="114" name="Straight Connector 113"/>
          <p:cNvCxnSpPr/>
          <p:nvPr/>
        </p:nvCxnSpPr>
        <p:spPr>
          <a:xfrm flipH="1" flipV="1">
            <a:off x="2002135" y="7421136"/>
            <a:ext cx="2754" cy="92346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136665" y="7437218"/>
            <a:ext cx="1965785" cy="954107"/>
          </a:xfrm>
          <a:prstGeom prst="rect">
            <a:avLst/>
          </a:prstGeom>
          <a:noFill/>
        </p:spPr>
        <p:txBody>
          <a:bodyPr wrap="square" rtlCol="0">
            <a:spAutoFit/>
          </a:bodyPr>
          <a:lstStyle/>
          <a:p>
            <a:pPr algn="ctr"/>
            <a:r>
              <a:rPr lang="en-GB" sz="800" b="1" dirty="0">
                <a:solidFill>
                  <a:srgbClr val="002060"/>
                </a:solidFill>
                <a:latin typeface="Arial" panose="020B0604020202020204" pitchFamily="34" charset="0"/>
                <a:cs typeface="Arial" panose="020B0604020202020204" pitchFamily="34" charset="0"/>
              </a:rPr>
              <a:t>REPRESENTING</a:t>
            </a:r>
            <a:r>
              <a:rPr lang="en-GB" sz="800" b="1" dirty="0">
                <a:solidFill>
                  <a:srgbClr val="002060"/>
                </a:solidFill>
                <a:cs typeface="Arial" panose="020B0604020202020204" pitchFamily="34" charset="0"/>
              </a:rPr>
              <a:t> </a:t>
            </a:r>
            <a:r>
              <a:rPr lang="en-GB" sz="800" b="1" dirty="0" smtClean="0">
                <a:solidFill>
                  <a:srgbClr val="002060"/>
                </a:solidFill>
                <a:latin typeface="Arial" panose="020B0604020202020204" pitchFamily="34" charset="0"/>
                <a:cs typeface="Arial" panose="020B0604020202020204" pitchFamily="34" charset="0"/>
              </a:rPr>
              <a:t>DATA</a:t>
            </a:r>
          </a:p>
          <a:p>
            <a:pPr lvl="0"/>
            <a:r>
              <a:rPr lang="en-GB" sz="800" dirty="0"/>
              <a:t>*Tally and tabulate data </a:t>
            </a:r>
          </a:p>
          <a:p>
            <a:pPr lvl="0"/>
            <a:r>
              <a:rPr lang="en-GB" sz="800" dirty="0"/>
              <a:t>*Pictograms</a:t>
            </a:r>
          </a:p>
          <a:p>
            <a:pPr lvl="0"/>
            <a:r>
              <a:rPr lang="en-GB" sz="800" dirty="0"/>
              <a:t>*Pie charts, comparative pie charts</a:t>
            </a:r>
          </a:p>
          <a:p>
            <a:pPr lvl="0"/>
            <a:r>
              <a:rPr lang="en-GB" sz="800" dirty="0"/>
              <a:t>*Stem and leaf diagrams</a:t>
            </a:r>
          </a:p>
          <a:p>
            <a:pPr lvl="0"/>
            <a:r>
              <a:rPr lang="en-GB" sz="800" dirty="0"/>
              <a:t>*Venn diagrams </a:t>
            </a:r>
          </a:p>
          <a:p>
            <a:pPr algn="ctr"/>
            <a:endParaRPr lang="en-GB" sz="800" b="1" dirty="0">
              <a:solidFill>
                <a:srgbClr val="002060"/>
              </a:solidFill>
              <a:cs typeface="Arial" panose="020B0604020202020204" pitchFamily="34" charset="0"/>
            </a:endParaRPr>
          </a:p>
        </p:txBody>
      </p:sp>
      <p:sp>
        <p:nvSpPr>
          <p:cNvPr id="51" name="TextBox 50"/>
          <p:cNvSpPr txBox="1"/>
          <p:nvPr/>
        </p:nvSpPr>
        <p:spPr>
          <a:xfrm>
            <a:off x="173219" y="6018197"/>
            <a:ext cx="2144118" cy="750847"/>
          </a:xfrm>
          <a:prstGeom prst="rect">
            <a:avLst/>
          </a:prstGeom>
          <a:noFill/>
        </p:spPr>
        <p:txBody>
          <a:bodyPr wrap="square" rtlCol="0">
            <a:spAutoFit/>
          </a:bodyPr>
          <a:lstStyle/>
          <a:p>
            <a:pPr>
              <a:lnSpc>
                <a:spcPct val="107000"/>
              </a:lnSpc>
            </a:pPr>
            <a:r>
              <a:rPr lang="en-GB" sz="800" b="1" dirty="0" smtClean="0">
                <a:solidFill>
                  <a:srgbClr val="002060"/>
                </a:solidFill>
                <a:latin typeface="Arial" panose="020B0604020202020204" pitchFamily="34" charset="0"/>
                <a:cs typeface="Arial" panose="020B0604020202020204" pitchFamily="34" charset="0"/>
              </a:rPr>
              <a:t>CHARTS </a:t>
            </a:r>
            <a:r>
              <a:rPr lang="en-GB" sz="800" b="1" dirty="0">
                <a:solidFill>
                  <a:srgbClr val="002060"/>
                </a:solidFill>
                <a:latin typeface="Arial" panose="020B0604020202020204" pitchFamily="34" charset="0"/>
                <a:cs typeface="Arial" panose="020B0604020202020204" pitchFamily="34" charset="0"/>
              </a:rPr>
              <a:t>and  GRAPHS</a:t>
            </a:r>
            <a:endParaRPr lang="en-GB" sz="700" b="1" dirty="0">
              <a:solidFill>
                <a:srgbClr val="002060"/>
              </a:solidFill>
              <a:latin typeface="Arial" panose="020B0604020202020204" pitchFamily="34" charset="0"/>
              <a:cs typeface="Arial" panose="020B0604020202020204" pitchFamily="34" charset="0"/>
            </a:endParaRPr>
          </a:p>
          <a:p>
            <a:pPr lvl="0">
              <a:lnSpc>
                <a:spcPct val="107000"/>
              </a:lnSpc>
              <a:spcAft>
                <a:spcPts val="0"/>
              </a:spcAft>
            </a:pPr>
            <a:r>
              <a:rPr lang="en-GB" sz="800" dirty="0" smtClean="0">
                <a:latin typeface="Calibri" panose="020F0502020204030204" pitchFamily="34" charset="0"/>
                <a:ea typeface="Calibri" panose="020F0502020204030204" pitchFamily="34" charset="0"/>
                <a:cs typeface="Calibri" panose="020F0502020204030204" pitchFamily="34" charset="0"/>
              </a:rPr>
              <a:t>*</a:t>
            </a:r>
            <a:r>
              <a:rPr lang="en-GB" sz="800" dirty="0" err="1" smtClean="0">
                <a:latin typeface="Calibri" panose="020F0502020204030204" pitchFamily="34" charset="0"/>
                <a:ea typeface="Calibri" panose="020F0502020204030204" pitchFamily="34" charset="0"/>
                <a:cs typeface="Calibri" panose="020F0502020204030204" pitchFamily="34" charset="0"/>
              </a:rPr>
              <a:t>Choropleth</a:t>
            </a:r>
            <a:r>
              <a:rPr lang="en-GB" sz="800" dirty="0" smtClean="0">
                <a:latin typeface="Calibri" panose="020F0502020204030204" pitchFamily="34" charset="0"/>
                <a:ea typeface="Calibri" panose="020F0502020204030204" pitchFamily="34" charset="0"/>
                <a:cs typeface="Calibri" panose="020F0502020204030204" pitchFamily="34" charset="0"/>
              </a:rPr>
              <a:t> </a:t>
            </a:r>
            <a:r>
              <a:rPr lang="en-GB" sz="800" dirty="0">
                <a:latin typeface="Calibri" panose="020F0502020204030204" pitchFamily="34" charset="0"/>
                <a:ea typeface="Calibri" panose="020F0502020204030204" pitchFamily="34" charset="0"/>
                <a:cs typeface="Calibri" panose="020F0502020204030204" pitchFamily="34" charset="0"/>
              </a:rPr>
              <a:t>maps </a:t>
            </a:r>
            <a:r>
              <a:rPr lang="en-GB" sz="800" dirty="0" smtClean="0">
                <a:latin typeface="Calibri" panose="020F0502020204030204" pitchFamily="34" charset="0"/>
                <a:ea typeface="Calibri" panose="020F0502020204030204" pitchFamily="34" charset="0"/>
                <a:cs typeface="Calibri" panose="020F0502020204030204" pitchFamily="34" charset="0"/>
              </a:rPr>
              <a:t>       *</a:t>
            </a:r>
            <a:r>
              <a:rPr lang="en-GB" sz="800" dirty="0">
                <a:latin typeface="Calibri" panose="020F0502020204030204" pitchFamily="34" charset="0"/>
                <a:ea typeface="Calibri" panose="020F0502020204030204" pitchFamily="34" charset="0"/>
                <a:cs typeface="Calibri" panose="020F0502020204030204" pitchFamily="34" charset="0"/>
              </a:rPr>
              <a:t>Population pyramids</a:t>
            </a:r>
          </a:p>
          <a:p>
            <a:pPr lvl="0">
              <a:lnSpc>
                <a:spcPct val="107000"/>
              </a:lnSpc>
              <a:spcAft>
                <a:spcPts val="0"/>
              </a:spcAft>
            </a:pPr>
            <a:r>
              <a:rPr lang="en-GB" sz="800" dirty="0">
                <a:latin typeface="Calibri" panose="020F0502020204030204" pitchFamily="34" charset="0"/>
                <a:ea typeface="Calibri" panose="020F0502020204030204" pitchFamily="34" charset="0"/>
                <a:cs typeface="Calibri" panose="020F0502020204030204" pitchFamily="34" charset="0"/>
              </a:rPr>
              <a:t>*Bar and bar line charts</a:t>
            </a:r>
          </a:p>
          <a:p>
            <a:pPr lvl="0">
              <a:lnSpc>
                <a:spcPct val="107000"/>
              </a:lnSpc>
              <a:spcAft>
                <a:spcPts val="0"/>
              </a:spcAft>
            </a:pPr>
            <a:r>
              <a:rPr lang="en-GB" sz="800" dirty="0">
                <a:latin typeface="Calibri" panose="020F0502020204030204" pitchFamily="34" charset="0"/>
                <a:ea typeface="Calibri" panose="020F0502020204030204" pitchFamily="34" charset="0"/>
                <a:cs typeface="Calibri" panose="020F0502020204030204" pitchFamily="34" charset="0"/>
              </a:rPr>
              <a:t>*Dual, composite and percentage bar charts</a:t>
            </a:r>
          </a:p>
          <a:p>
            <a:pPr>
              <a:lnSpc>
                <a:spcPct val="107000"/>
              </a:lnSpc>
            </a:pPr>
            <a:r>
              <a:rPr lang="en-GB" sz="800" dirty="0">
                <a:latin typeface="Calibri" panose="020F0502020204030204" pitchFamily="34" charset="0"/>
                <a:ea typeface="Calibri" panose="020F0502020204030204" pitchFamily="34" charset="0"/>
                <a:cs typeface="Calibri" panose="020F0502020204030204" pitchFamily="34" charset="0"/>
              </a:rPr>
              <a:t>*Frequency polygons</a:t>
            </a:r>
            <a:endParaRPr lang="en-GB" sz="800" dirty="0">
              <a:latin typeface="Calibri" panose="020F0502020204030204" pitchFamily="34" charset="0"/>
              <a:ea typeface="Calibri" panose="020F0502020204030204" pitchFamily="34" charset="0"/>
              <a:cs typeface="Calibri" panose="020F0502020204030204" pitchFamily="34" charset="0"/>
            </a:endParaRPr>
          </a:p>
        </p:txBody>
      </p:sp>
      <p:sp>
        <p:nvSpPr>
          <p:cNvPr id="54" name="TextBox 53"/>
          <p:cNvSpPr txBox="1"/>
          <p:nvPr/>
        </p:nvSpPr>
        <p:spPr>
          <a:xfrm>
            <a:off x="171699" y="6712641"/>
            <a:ext cx="837326" cy="487441"/>
          </a:xfrm>
          <a:prstGeom prst="rect">
            <a:avLst/>
          </a:prstGeom>
          <a:noFill/>
        </p:spPr>
        <p:txBody>
          <a:bodyPr wrap="square" rtlCol="0">
            <a:spAutoFit/>
          </a:bodyPr>
          <a:lstStyle/>
          <a:p>
            <a:pPr lvl="0">
              <a:lnSpc>
                <a:spcPct val="107000"/>
              </a:lnSpc>
              <a:spcAft>
                <a:spcPts val="0"/>
              </a:spcAft>
            </a:pPr>
            <a:r>
              <a:rPr lang="en-GB" sz="800" dirty="0">
                <a:latin typeface="Calibri" panose="020F0502020204030204" pitchFamily="34" charset="0"/>
                <a:ea typeface="Calibri" panose="020F0502020204030204" pitchFamily="34" charset="0"/>
                <a:cs typeface="Calibri" panose="020F0502020204030204" pitchFamily="34" charset="0"/>
              </a:rPr>
              <a:t>*Scatter graphs</a:t>
            </a:r>
          </a:p>
          <a:p>
            <a:pPr lvl="0">
              <a:lnSpc>
                <a:spcPct val="107000"/>
              </a:lnSpc>
              <a:spcAft>
                <a:spcPts val="0"/>
              </a:spcAft>
            </a:pPr>
            <a:r>
              <a:rPr lang="en-GB" sz="800" dirty="0">
                <a:latin typeface="Calibri" panose="020F0502020204030204" pitchFamily="34" charset="0"/>
                <a:ea typeface="Calibri" panose="020F0502020204030204" pitchFamily="34" charset="0"/>
                <a:cs typeface="Calibri" panose="020F0502020204030204" pitchFamily="34" charset="0"/>
              </a:rPr>
              <a:t>*Histograms</a:t>
            </a:r>
          </a:p>
          <a:p>
            <a:pPr lvl="0">
              <a:lnSpc>
                <a:spcPct val="107000"/>
              </a:lnSpc>
              <a:spcAft>
                <a:spcPts val="0"/>
              </a:spcAft>
            </a:pPr>
            <a:r>
              <a:rPr lang="en-GB" sz="800" dirty="0">
                <a:latin typeface="Calibri" panose="020F0502020204030204" pitchFamily="34" charset="0"/>
                <a:ea typeface="Calibri" panose="020F0502020204030204" pitchFamily="34" charset="0"/>
                <a:cs typeface="Calibri" panose="020F0502020204030204" pitchFamily="34" charset="0"/>
              </a:rPr>
              <a:t>*Line graphs</a:t>
            </a:r>
          </a:p>
        </p:txBody>
      </p:sp>
      <p:cxnSp>
        <p:nvCxnSpPr>
          <p:cNvPr id="123" name="Straight Connector 122"/>
          <p:cNvCxnSpPr/>
          <p:nvPr/>
        </p:nvCxnSpPr>
        <p:spPr>
          <a:xfrm flipH="1" flipV="1">
            <a:off x="2342878" y="5944113"/>
            <a:ext cx="2754" cy="92346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2444430" y="6034419"/>
            <a:ext cx="2739719" cy="830997"/>
          </a:xfrm>
          <a:prstGeom prst="rect">
            <a:avLst/>
          </a:prstGeom>
          <a:noFill/>
        </p:spPr>
        <p:txBody>
          <a:bodyPr wrap="square" rtlCol="0">
            <a:spAutoFit/>
          </a:bodyPr>
          <a:lstStyle/>
          <a:p>
            <a:r>
              <a:rPr lang="en-GB" sz="800" b="1" dirty="0">
                <a:solidFill>
                  <a:srgbClr val="002060"/>
                </a:solidFill>
                <a:latin typeface="Arial" panose="020B0604020202020204" pitchFamily="34" charset="0"/>
                <a:cs typeface="Arial" panose="020B0604020202020204" pitchFamily="34" charset="0"/>
              </a:rPr>
              <a:t>AVERAGES</a:t>
            </a:r>
            <a:endParaRPr lang="en-GB" sz="700" b="1" dirty="0">
              <a:solidFill>
                <a:srgbClr val="002060"/>
              </a:solidFill>
              <a:latin typeface="Arial" panose="020B0604020202020204" pitchFamily="34" charset="0"/>
              <a:cs typeface="Arial" panose="020B0604020202020204" pitchFamily="34" charset="0"/>
            </a:endParaRPr>
          </a:p>
          <a:p>
            <a:pPr lvl="0"/>
            <a:r>
              <a:rPr lang="en-GB" sz="800" dirty="0" smtClean="0"/>
              <a:t>*</a:t>
            </a:r>
            <a:r>
              <a:rPr lang="en-GB" sz="800" dirty="0"/>
              <a:t>Calculating basic averages </a:t>
            </a:r>
          </a:p>
          <a:p>
            <a:pPr lvl="0"/>
            <a:r>
              <a:rPr lang="en-GB" sz="800" dirty="0"/>
              <a:t>*Estimating the mean and median from grouped data </a:t>
            </a:r>
          </a:p>
          <a:p>
            <a:pPr lvl="0"/>
            <a:r>
              <a:rPr lang="en-GB" sz="800" dirty="0"/>
              <a:t>*Geometric and weighted mean </a:t>
            </a:r>
          </a:p>
          <a:p>
            <a:pPr lvl="0"/>
            <a:r>
              <a:rPr lang="en-GB" sz="800" dirty="0"/>
              <a:t>*Understand how to find standard deviation</a:t>
            </a:r>
          </a:p>
          <a:p>
            <a:pPr lvl="0"/>
            <a:r>
              <a:rPr lang="en-GB" sz="800" dirty="0"/>
              <a:t>*Skew </a:t>
            </a:r>
            <a:endParaRPr lang="en-GB" sz="800" dirty="0"/>
          </a:p>
        </p:txBody>
      </p:sp>
      <p:sp>
        <p:nvSpPr>
          <p:cNvPr id="124" name="Oval 123"/>
          <p:cNvSpPr/>
          <p:nvPr/>
        </p:nvSpPr>
        <p:spPr>
          <a:xfrm>
            <a:off x="4958655" y="6090897"/>
            <a:ext cx="557348" cy="546601"/>
          </a:xfrm>
          <a:prstGeom prst="ellipse">
            <a:avLst/>
          </a:prstGeom>
          <a:solidFill>
            <a:schemeClr val="accent4">
              <a:lumMod val="60000"/>
              <a:lumOff val="40000"/>
            </a:schemeClr>
          </a:solidFill>
          <a:ln w="762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32" name="Oval 131"/>
          <p:cNvSpPr/>
          <p:nvPr/>
        </p:nvSpPr>
        <p:spPr>
          <a:xfrm>
            <a:off x="5602146" y="7642639"/>
            <a:ext cx="513832" cy="497656"/>
          </a:xfrm>
          <a:prstGeom prst="ellipse">
            <a:avLst/>
          </a:prstGeom>
          <a:solidFill>
            <a:schemeClr val="accent1">
              <a:lumMod val="60000"/>
              <a:lumOff val="40000"/>
            </a:schemeClr>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TextBox 132"/>
          <p:cNvSpPr txBox="1"/>
          <p:nvPr/>
        </p:nvSpPr>
        <p:spPr>
          <a:xfrm>
            <a:off x="5596792" y="7648523"/>
            <a:ext cx="573396" cy="276999"/>
          </a:xfrm>
          <a:prstGeom prst="rect">
            <a:avLst/>
          </a:prstGeom>
          <a:noFill/>
        </p:spPr>
        <p:txBody>
          <a:bodyPr wrap="square" rtlCol="0">
            <a:spAutoFit/>
          </a:bodyPr>
          <a:lstStyle/>
          <a:p>
            <a:r>
              <a:rPr lang="en-GB" sz="1200" b="1" dirty="0" smtClean="0">
                <a:solidFill>
                  <a:srgbClr val="002060"/>
                </a:solidFill>
              </a:rPr>
              <a:t>YEAR</a:t>
            </a:r>
            <a:endParaRPr lang="en-GB" sz="1200" b="1" dirty="0">
              <a:solidFill>
                <a:srgbClr val="002060"/>
              </a:solidFill>
            </a:endParaRPr>
          </a:p>
        </p:txBody>
      </p:sp>
      <p:sp>
        <p:nvSpPr>
          <p:cNvPr id="134" name="TextBox 133"/>
          <p:cNvSpPr txBox="1"/>
          <p:nvPr/>
        </p:nvSpPr>
        <p:spPr>
          <a:xfrm>
            <a:off x="5737074" y="7780700"/>
            <a:ext cx="137946" cy="369332"/>
          </a:xfrm>
          <a:prstGeom prst="rect">
            <a:avLst/>
          </a:prstGeom>
          <a:noFill/>
        </p:spPr>
        <p:txBody>
          <a:bodyPr wrap="square" rtlCol="0">
            <a:spAutoFit/>
          </a:bodyPr>
          <a:lstStyle/>
          <a:p>
            <a:r>
              <a:rPr lang="en-GB" b="1" dirty="0" smtClean="0">
                <a:solidFill>
                  <a:srgbClr val="002060"/>
                </a:solidFill>
              </a:rPr>
              <a:t>9</a:t>
            </a:r>
            <a:endParaRPr lang="en-GB" b="1" dirty="0">
              <a:solidFill>
                <a:srgbClr val="002060"/>
              </a:solidFill>
            </a:endParaRPr>
          </a:p>
        </p:txBody>
      </p:sp>
      <p:sp>
        <p:nvSpPr>
          <p:cNvPr id="135" name="TextBox 134"/>
          <p:cNvSpPr txBox="1"/>
          <p:nvPr/>
        </p:nvSpPr>
        <p:spPr>
          <a:xfrm>
            <a:off x="5023586" y="6297602"/>
            <a:ext cx="449462" cy="369332"/>
          </a:xfrm>
          <a:prstGeom prst="rect">
            <a:avLst/>
          </a:prstGeom>
          <a:noFill/>
        </p:spPr>
        <p:txBody>
          <a:bodyPr wrap="square" rtlCol="0">
            <a:spAutoFit/>
          </a:bodyPr>
          <a:lstStyle/>
          <a:p>
            <a:r>
              <a:rPr lang="en-GB" b="1" dirty="0" smtClean="0">
                <a:solidFill>
                  <a:srgbClr val="FF0000"/>
                </a:solidFill>
              </a:rPr>
              <a:t>10</a:t>
            </a:r>
            <a:endParaRPr lang="en-GB" b="1" dirty="0">
              <a:solidFill>
                <a:srgbClr val="FF0000"/>
              </a:solidFill>
            </a:endParaRPr>
          </a:p>
        </p:txBody>
      </p:sp>
      <p:sp>
        <p:nvSpPr>
          <p:cNvPr id="139" name="TextBox 138"/>
          <p:cNvSpPr txBox="1"/>
          <p:nvPr/>
        </p:nvSpPr>
        <p:spPr>
          <a:xfrm>
            <a:off x="4979261" y="6139668"/>
            <a:ext cx="573396" cy="276999"/>
          </a:xfrm>
          <a:prstGeom prst="rect">
            <a:avLst/>
          </a:prstGeom>
          <a:noFill/>
        </p:spPr>
        <p:txBody>
          <a:bodyPr wrap="square" rtlCol="0">
            <a:spAutoFit/>
          </a:bodyPr>
          <a:lstStyle/>
          <a:p>
            <a:r>
              <a:rPr lang="en-GB" sz="1200" b="1" dirty="0" smtClean="0">
                <a:solidFill>
                  <a:srgbClr val="FF0000"/>
                </a:solidFill>
              </a:rPr>
              <a:t>YEAR</a:t>
            </a:r>
            <a:endParaRPr lang="en-GB" sz="1200" b="1" dirty="0">
              <a:solidFill>
                <a:srgbClr val="FF0000"/>
              </a:solidFill>
            </a:endParaRPr>
          </a:p>
        </p:txBody>
      </p:sp>
      <p:cxnSp>
        <p:nvCxnSpPr>
          <p:cNvPr id="140" name="Straight Connector 139"/>
          <p:cNvCxnSpPr/>
          <p:nvPr/>
        </p:nvCxnSpPr>
        <p:spPr>
          <a:xfrm flipV="1">
            <a:off x="15683" y="3946847"/>
            <a:ext cx="933444" cy="112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39963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1959</TotalTime>
  <Words>565</Words>
  <Application>Microsoft Office PowerPoint</Application>
  <PresentationFormat>A4 Paper (210x297 mm)</PresentationFormat>
  <Paragraphs>96</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Becky Ashton</dc:creator>
  <cp:lastModifiedBy>S.Forrest</cp:lastModifiedBy>
  <cp:revision>167</cp:revision>
  <dcterms:created xsi:type="dcterms:W3CDTF">2020-03-04T16:08:47Z</dcterms:created>
  <dcterms:modified xsi:type="dcterms:W3CDTF">2020-12-28T13:10:50Z</dcterms:modified>
</cp:coreProperties>
</file>